
<file path=[Content_Types].xml><?xml version="1.0" encoding="utf-8"?>
<Types xmlns="http://schemas.openxmlformats.org/package/2006/content-types">
  <Default Extension="bin" ContentType="application/vnd.openxmlformats-officedocument.oleObject"/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376" r:id="rId2"/>
    <p:sldId id="333" r:id="rId3"/>
    <p:sldId id="369" r:id="rId4"/>
    <p:sldId id="370" r:id="rId5"/>
    <p:sldId id="283" r:id="rId6"/>
    <p:sldId id="371" r:id="rId7"/>
    <p:sldId id="372" r:id="rId8"/>
    <p:sldId id="368" r:id="rId9"/>
    <p:sldId id="373" r:id="rId10"/>
    <p:sldId id="374" r:id="rId11"/>
    <p:sldId id="339" r:id="rId12"/>
    <p:sldId id="342" r:id="rId13"/>
    <p:sldId id="364" r:id="rId14"/>
    <p:sldId id="375" r:id="rId15"/>
    <p:sldId id="298" r:id="rId16"/>
    <p:sldId id="343" r:id="rId17"/>
  </p:sldIdLst>
  <p:sldSz cx="12192000" cy="6858000"/>
  <p:notesSz cx="6858000" cy="9144000"/>
  <p:embeddedFontLs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Calibri Light" panose="020F0302020204030204" pitchFamily="34" charset="0"/>
      <p:regular r:id="rId22"/>
      <p:italic r:id="rId23"/>
    </p:embeddedFont>
    <p:embeddedFont>
      <p:font typeface="Nunito" pitchFamily="2" charset="0"/>
      <p:regular r:id="rId24"/>
      <p:bold r:id="rId25"/>
      <p:italic r:id="rId26"/>
      <p:boldItalic r:id="rId27"/>
    </p:embeddedFont>
    <p:embeddedFont>
      <p:font typeface="Nunito ExtraBold" pitchFamily="2" charset="0"/>
      <p:bold r:id="rId28"/>
      <p:boldItalic r:id="rId29"/>
    </p:embeddedFont>
    <p:embeddedFont>
      <p:font typeface="Verdana" panose="020B0604030504040204" pitchFamily="34" charset="0"/>
      <p:regular r:id="rId30"/>
      <p:bold r:id="rId31"/>
      <p:italic r:id="rId32"/>
      <p:boldItalic r:id="rId33"/>
    </p:embeddedFont>
  </p:embeddedFontLst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A980A"/>
    <a:srgbClr val="FF0066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69" d="100"/>
          <a:sy n="69" d="100"/>
        </p:scale>
        <p:origin x="69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21" Type="http://schemas.openxmlformats.org/officeDocument/2006/relationships/font" Target="fonts/font4.fntdata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8.fntdata"/><Relationship Id="rId33" Type="http://schemas.openxmlformats.org/officeDocument/2006/relationships/font" Target="fonts/font1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font" Target="fonts/font15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752832-D9A3-4B77-58FC-7DD6EFD919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0F1D8B3-2221-1392-1B18-33472C9904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AF43529-0571-C998-3145-D60E022B38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B5FD0-AB8E-45AD-8D96-9A28DA300025}" type="datetimeFigureOut">
              <a:rPr lang="pt-BR" smtClean="0"/>
              <a:t>25/11/2022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0DF93F7-A666-68E5-E538-CAD9D10979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BCFC1E8-914C-8203-5EE6-EB2BBF8BB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1D7E3-8E8E-4338-BE0B-7B2C652EC78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91642618"/>
      </p:ext>
    </p:extLst>
  </p:cSld>
  <p:clrMapOvr>
    <a:masterClrMapping/>
  </p:clrMapOvr>
  <p:transition spd="slow"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5A0063E-38A8-87AE-150D-BF808EF3D9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5E200B22-C119-5D65-5B74-3AE3ACD84E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CB1C715-EF72-3389-3B86-53DCBE081B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B5FD0-AB8E-45AD-8D96-9A28DA300025}" type="datetimeFigureOut">
              <a:rPr lang="pt-BR" smtClean="0"/>
              <a:t>25/11/2022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DD902F4-7796-B98F-9D87-DD969B4929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0FB4587-FA97-E07D-87F4-BD2C0FE83B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1D7E3-8E8E-4338-BE0B-7B2C652EC78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92041745"/>
      </p:ext>
    </p:extLst>
  </p:cSld>
  <p:clrMapOvr>
    <a:masterClrMapping/>
  </p:clrMapOvr>
  <p:transition spd="slow"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2BFD7463-E474-A151-9A56-FF0D6B4FD4D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E0671A5E-1176-556E-67C7-F6C30EE219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C34922F-BA8A-8124-1036-BDC933C0DC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B5FD0-AB8E-45AD-8D96-9A28DA300025}" type="datetimeFigureOut">
              <a:rPr lang="pt-BR" smtClean="0"/>
              <a:t>25/11/2022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93CBAAB-A51D-BB47-440D-812C4261E0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E05FD49-43E4-F83B-6385-5D91714666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1D7E3-8E8E-4338-BE0B-7B2C652EC78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48305263"/>
      </p:ext>
    </p:extLst>
  </p:cSld>
  <p:clrMapOvr>
    <a:masterClrMapping/>
  </p:clrMapOvr>
  <p:transition spd="slow">
    <p:wip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34626060"/>
      </p:ext>
    </p:extLst>
  </p:cSld>
  <p:clrMapOvr>
    <a:masterClrMapping/>
  </p:clrMapOvr>
  <p:transition spd="slow">
    <p:wip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1589968"/>
      </p:ext>
    </p:extLst>
  </p:cSld>
  <p:clrMapOvr>
    <a:masterClrMapping/>
  </p:clrMapOvr>
  <p:transition spd="slow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0998F4-5217-DD67-6172-1E3987DFD5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CE61760-FD4A-8D27-23BE-AE73B09E10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F7788DE-1326-B66B-F715-AFCBD64F81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B5FD0-AB8E-45AD-8D96-9A28DA300025}" type="datetimeFigureOut">
              <a:rPr lang="pt-BR" smtClean="0"/>
              <a:t>25/11/2022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E16AA80-BD48-3F8C-AC82-DC81AE824B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D2F0D81-5D08-E7F6-0B99-775D93DBB5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1D7E3-8E8E-4338-BE0B-7B2C652EC78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65680051"/>
      </p:ext>
    </p:extLst>
  </p:cSld>
  <p:clrMapOvr>
    <a:masterClrMapping/>
  </p:clrMapOvr>
  <p:transition spd="slow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07D1C2-D75F-B4D6-FEE9-060456E6A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BB2383F-42C7-7E65-E373-89AA5D0839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7FC7E5D-4427-DC84-333A-54DE8E89B3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B5FD0-AB8E-45AD-8D96-9A28DA300025}" type="datetimeFigureOut">
              <a:rPr lang="pt-BR" smtClean="0"/>
              <a:t>25/11/2022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2AAF42A-24CC-E20E-D11F-4FF941C165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630D3AF-0B1C-6353-3D1F-1E856A739C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1D7E3-8E8E-4338-BE0B-7B2C652EC78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12252847"/>
      </p:ext>
    </p:extLst>
  </p:cSld>
  <p:clrMapOvr>
    <a:masterClrMapping/>
  </p:clrMapOvr>
  <p:transition spd="slow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580F54-DA85-8D48-9485-1168C9A44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977C2A2-B1AF-8DF3-670C-A3F5F8ACF6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E81C7D0B-5D87-7B28-2866-2BE57D4CCE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BE46D99-63ED-42E3-8D10-12A336DEF2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B5FD0-AB8E-45AD-8D96-9A28DA300025}" type="datetimeFigureOut">
              <a:rPr lang="pt-BR" smtClean="0"/>
              <a:t>25/11/2022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81FF0352-6BCE-D927-E9DC-67010EE728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04A3239-EE8C-D2BD-434A-6E4A8BFDA1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1D7E3-8E8E-4338-BE0B-7B2C652EC78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35994085"/>
      </p:ext>
    </p:extLst>
  </p:cSld>
  <p:clrMapOvr>
    <a:masterClrMapping/>
  </p:clrMapOvr>
  <p:transition spd="slow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065705-C630-B74B-5465-02D61953B7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DDA710A-C838-C005-B2D8-7C1BD7596F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4D297DC3-3AFC-F207-6E7C-FAA80B4202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BE30940-7A6B-7073-C0E6-821E0F082C6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B6C8C6AD-BC6C-22BC-EB69-FDE7C286797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3A2388FA-286D-2643-8F81-8FE5495E8D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B5FD0-AB8E-45AD-8D96-9A28DA300025}" type="datetimeFigureOut">
              <a:rPr lang="pt-BR" smtClean="0"/>
              <a:t>25/11/2022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9ADA7D97-839E-7790-7AB3-5FA871A026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B855D914-49D3-95E2-3130-1E070E4BDD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1D7E3-8E8E-4338-BE0B-7B2C652EC78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84948132"/>
      </p:ext>
    </p:extLst>
  </p:cSld>
  <p:clrMapOvr>
    <a:masterClrMapping/>
  </p:clrMapOvr>
  <p:transition spd="slow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E50057-1E6C-6FCF-AB6A-2EC74CB708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7D711049-76AE-F6DE-77E7-26AE28C751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B5FD0-AB8E-45AD-8D96-9A28DA300025}" type="datetimeFigureOut">
              <a:rPr lang="pt-BR" smtClean="0"/>
              <a:t>25/11/2022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08EC1C69-BE52-D3BB-23A0-1A28818640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FA3380C-FB5D-9A5A-41D1-06E85AC99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1D7E3-8E8E-4338-BE0B-7B2C652EC78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77381029"/>
      </p:ext>
    </p:extLst>
  </p:cSld>
  <p:clrMapOvr>
    <a:masterClrMapping/>
  </p:clrMapOvr>
  <p:transition spd="slow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04AC16AE-96D6-CB85-1286-4215414DA0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B5FD0-AB8E-45AD-8D96-9A28DA300025}" type="datetimeFigureOut">
              <a:rPr lang="pt-BR" smtClean="0"/>
              <a:t>25/11/2022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BDC999DD-914C-EA59-C763-01A19F6086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BA42C50A-3A56-219A-E4BA-31284541B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1D7E3-8E8E-4338-BE0B-7B2C652EC78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82876346"/>
      </p:ext>
    </p:extLst>
  </p:cSld>
  <p:clrMapOvr>
    <a:masterClrMapping/>
  </p:clrMapOvr>
  <p:transition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06D1780-718B-84CD-277F-5F3F5C4B0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DF93D62-9633-7CD6-F142-C9521542B2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DC03395-B9FC-8513-F809-0D975B5C08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F4442097-5536-2879-DD96-8EE9746BE6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B5FD0-AB8E-45AD-8D96-9A28DA300025}" type="datetimeFigureOut">
              <a:rPr lang="pt-BR" smtClean="0"/>
              <a:t>25/11/2022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6EAE90F2-D2C9-42CB-A09E-35BA8880BE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EE6846E-E3DA-A32A-6812-6A6CE72587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1D7E3-8E8E-4338-BE0B-7B2C652EC78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59180900"/>
      </p:ext>
    </p:extLst>
  </p:cSld>
  <p:clrMapOvr>
    <a:masterClrMapping/>
  </p:clrMapOvr>
  <p:transition spd="slow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5E882D-BF8B-9597-4791-C7E2707D2C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A2D0A963-8EF9-96FF-CF54-466C1069D2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258CEEF-B3D1-A158-722E-FA24400F72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06477AD-76D6-8550-3C39-BC3F7C36C4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B5FD0-AB8E-45AD-8D96-9A28DA300025}" type="datetimeFigureOut">
              <a:rPr lang="pt-BR" smtClean="0"/>
              <a:t>25/11/2022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3C62E02-7154-5E41-9E73-2D40A4DC35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AE55BC1-1643-6D5D-8593-E31C2B4C3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1D7E3-8E8E-4338-BE0B-7B2C652EC78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24768526"/>
      </p:ext>
    </p:extLst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F729C0BC-FF5C-85AE-EF7C-10B949C56B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023EB3A-1E01-21CD-7D89-A1CB06B26F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CE7341B-FF07-609F-FF0A-13DA961C4E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4B5FD0-AB8E-45AD-8D96-9A28DA300025}" type="datetimeFigureOut">
              <a:rPr lang="pt-BR" smtClean="0"/>
              <a:t>25/11/2022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E99A7FA-D635-E8F9-2BEB-B52247B708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7A883FC-110F-ADD7-AFC3-F0181C09A3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01D7E3-8E8E-4338-BE0B-7B2C652EC785}" type="slidenum">
              <a:rPr lang="pt-BR" smtClean="0"/>
              <a:t>‹nº›</a:t>
            </a:fld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3F23ED17-1D4F-7F8B-E033-0BEB6604FF9C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9240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ransition spd="slow">
    <p:wip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image" Target="../media/image20.jpeg"/><Relationship Id="rId7" Type="http://schemas.openxmlformats.org/officeDocument/2006/relationships/image" Target="../media/image22.wmf"/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12.x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21.wmf"/><Relationship Id="rId10" Type="http://schemas.openxmlformats.org/officeDocument/2006/relationships/image" Target="../media/image24.gif"/><Relationship Id="rId4" Type="http://schemas.openxmlformats.org/officeDocument/2006/relationships/oleObject" Target="../embeddings/oleObject1.bin"/><Relationship Id="rId9" Type="http://schemas.openxmlformats.org/officeDocument/2006/relationships/image" Target="../media/image23.w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laysbassoblog.wixsite.com/laysbasso/post/a-hist%C3%B3ria-da-fotografia" TargetMode="External"/><Relationship Id="rId7" Type="http://schemas.openxmlformats.org/officeDocument/2006/relationships/image" Target="../media/image6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interlude.hk/william-herschel-composer-stars/" TargetMode="External"/><Relationship Id="rId5" Type="http://schemas.openxmlformats.org/officeDocument/2006/relationships/image" Target="../media/image5.png"/><Relationship Id="rId4" Type="http://schemas.openxmlformats.org/officeDocument/2006/relationships/hyperlink" Target="https://www.researchgate.net/figure/Figura-1-Principio-basico-da-camera-escura-estudado-por-Ibn-al-Haytham_fig1_307677701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936361DB-8EFF-1530-4410-405009E1F7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DB9A2AE1-847B-8707-2087-C3B1E9EFE1CE}"/>
              </a:ext>
            </a:extLst>
          </p:cNvPr>
          <p:cNvSpPr txBox="1"/>
          <p:nvPr/>
        </p:nvSpPr>
        <p:spPr>
          <a:xfrm>
            <a:off x="0" y="2548876"/>
            <a:ext cx="708096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>
                <a:solidFill>
                  <a:srgbClr val="0A980A"/>
                </a:solidFill>
                <a:latin typeface="Nunito ExtraBold" pitchFamily="2" charset="0"/>
              </a:rPr>
              <a:t>Conceitos Básicos de Óptica Geométrica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9CBF76A0-C92E-1D47-E4D3-531B25910FCE}"/>
              </a:ext>
            </a:extLst>
          </p:cNvPr>
          <p:cNvSpPr txBox="1"/>
          <p:nvPr/>
        </p:nvSpPr>
        <p:spPr>
          <a:xfrm>
            <a:off x="307497" y="4069005"/>
            <a:ext cx="36737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rgbClr val="0A980A"/>
                </a:solidFill>
                <a:latin typeface="Nunito" pitchFamily="2" charset="77"/>
              </a:rPr>
              <a:t>Óptica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9B64E454-ACED-A388-0355-941E01BA81BF}"/>
              </a:ext>
            </a:extLst>
          </p:cNvPr>
          <p:cNvSpPr txBox="1"/>
          <p:nvPr/>
        </p:nvSpPr>
        <p:spPr>
          <a:xfrm>
            <a:off x="307497" y="6247490"/>
            <a:ext cx="15455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0A980A"/>
                </a:solidFill>
                <a:latin typeface="Nunito" pitchFamily="2" charset="77"/>
              </a:rPr>
              <a:t>AULA 011</a:t>
            </a:r>
          </a:p>
        </p:txBody>
      </p:sp>
    </p:spTree>
    <p:extLst>
      <p:ext uri="{BB962C8B-B14F-4D97-AF65-F5344CB8AC3E}">
        <p14:creationId xmlns:p14="http://schemas.microsoft.com/office/powerpoint/2010/main" val="1968569482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ixaDeTexto 7">
            <a:extLst>
              <a:ext uri="{FF2B5EF4-FFF2-40B4-BE49-F238E27FC236}">
                <a16:creationId xmlns:a16="http://schemas.microsoft.com/office/drawing/2014/main" id="{5DA7E2B2-8466-5FF6-46DA-AC4F9FCE7CDE}"/>
              </a:ext>
            </a:extLst>
          </p:cNvPr>
          <p:cNvSpPr txBox="1"/>
          <p:nvPr/>
        </p:nvSpPr>
        <p:spPr>
          <a:xfrm>
            <a:off x="193964" y="387697"/>
            <a:ext cx="109562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atin typeface="Nunito ExtraBold" pitchFamily="2" charset="0"/>
              </a:rPr>
              <a:t>Fontes de luz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CD04FD69-637E-5D49-2EF2-F885686B232B}"/>
              </a:ext>
            </a:extLst>
          </p:cNvPr>
          <p:cNvSpPr txBox="1"/>
          <p:nvPr/>
        </p:nvSpPr>
        <p:spPr>
          <a:xfrm>
            <a:off x="193964" y="903202"/>
            <a:ext cx="11402291" cy="9771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eaLnBrk="0" hangingPunct="0">
              <a:lnSpc>
                <a:spcPct val="150000"/>
              </a:lnSpc>
              <a:defRPr/>
            </a:pPr>
            <a:r>
              <a:rPr lang="pt-BR" sz="2000" b="1" dirty="0">
                <a:latin typeface="Nunito" pitchFamily="2" charset="0"/>
              </a:rPr>
              <a:t>Fontes Secundárias </a:t>
            </a:r>
            <a:r>
              <a:rPr lang="pt-BR" sz="2000" dirty="0">
                <a:latin typeface="Nunito" pitchFamily="2" charset="0"/>
              </a:rPr>
              <a:t>são as fontes que emitem apenas a luz recebida de outros corpos. </a:t>
            </a:r>
            <a:br>
              <a:rPr lang="pt-BR" sz="2000" dirty="0">
                <a:latin typeface="Nunito" pitchFamily="2" charset="0"/>
              </a:rPr>
            </a:br>
            <a:r>
              <a:rPr lang="pt-BR" sz="2000" dirty="0">
                <a:latin typeface="Nunito" pitchFamily="2" charset="0"/>
              </a:rPr>
              <a:t>Ex.: Lua, cadeiras, roupas etc. </a:t>
            </a:r>
            <a:endParaRPr lang="pt-BR" sz="2000" dirty="0">
              <a:solidFill>
                <a:srgbClr val="000000"/>
              </a:solidFill>
              <a:latin typeface="Nunito" pitchFamily="2" charset="0"/>
              <a:cs typeface="Arial" pitchFamily="34" charset="0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CB342A05-3291-ED67-1AF0-34A8B576F958}"/>
              </a:ext>
            </a:extLst>
          </p:cNvPr>
          <p:cNvSpPr txBox="1"/>
          <p:nvPr/>
        </p:nvSpPr>
        <p:spPr>
          <a:xfrm>
            <a:off x="96982" y="1948692"/>
            <a:ext cx="3906981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pt-BR" sz="2000" b="1" i="0" u="none" strike="noStrike" baseline="0" dirty="0">
                <a:solidFill>
                  <a:srgbClr val="1A1A18"/>
                </a:solidFill>
                <a:latin typeface="Nunito" pitchFamily="2" charset="0"/>
              </a:rPr>
              <a:t>transparente: </a:t>
            </a:r>
            <a:r>
              <a:rPr lang="pt-BR" sz="1800" b="0" i="0" u="none" strike="noStrike" baseline="0" dirty="0">
                <a:solidFill>
                  <a:srgbClr val="1A1A18"/>
                </a:solidFill>
                <a:latin typeface="Nunito" pitchFamily="2" charset="0"/>
              </a:rPr>
              <a:t>é o meio óptico </a:t>
            </a:r>
          </a:p>
          <a:p>
            <a:pPr algn="l"/>
            <a:r>
              <a:rPr lang="pt-BR" sz="1800" b="0" i="0" u="none" strike="noStrike" baseline="0" dirty="0">
                <a:solidFill>
                  <a:srgbClr val="1A1A18"/>
                </a:solidFill>
                <a:latin typeface="Nunito" pitchFamily="2" charset="0"/>
              </a:rPr>
              <a:t>que permite a propagação regular</a:t>
            </a:r>
          </a:p>
          <a:p>
            <a:pPr algn="l"/>
            <a:r>
              <a:rPr lang="pt-BR" sz="1800" b="0" i="0" u="none" strike="noStrike" baseline="0" dirty="0">
                <a:solidFill>
                  <a:srgbClr val="1A1A18"/>
                </a:solidFill>
                <a:latin typeface="Nunito" pitchFamily="2" charset="0"/>
              </a:rPr>
              <a:t>da luz. Exemplos: ar, vidro comum,</a:t>
            </a:r>
          </a:p>
          <a:p>
            <a:pPr algn="l"/>
            <a:r>
              <a:rPr lang="pt-BR" sz="1800" b="0" i="0" u="none" strike="noStrike" baseline="0" dirty="0">
                <a:solidFill>
                  <a:srgbClr val="1A1A18"/>
                </a:solidFill>
                <a:latin typeface="Nunito" pitchFamily="2" charset="0"/>
              </a:rPr>
              <a:t>papel celofane etc.</a:t>
            </a:r>
            <a:endParaRPr lang="pt-BR" dirty="0">
              <a:latin typeface="Nunito" pitchFamily="2" charset="0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11147908-D44C-CCB6-7A83-A8F1ADD84F76}"/>
              </a:ext>
            </a:extLst>
          </p:cNvPr>
          <p:cNvSpPr txBox="1"/>
          <p:nvPr/>
        </p:nvSpPr>
        <p:spPr>
          <a:xfrm>
            <a:off x="4003963" y="1921957"/>
            <a:ext cx="3990112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pt-BR" sz="2000" b="1" i="0" u="none" strike="noStrike" baseline="0" dirty="0">
                <a:solidFill>
                  <a:srgbClr val="1A1A18"/>
                </a:solidFill>
                <a:latin typeface="Nunito" pitchFamily="2" charset="0"/>
              </a:rPr>
              <a:t>translúcido: </a:t>
            </a:r>
            <a:r>
              <a:rPr lang="pt-BR" sz="1800" b="0" i="0" u="none" strike="noStrike" baseline="0" dirty="0">
                <a:solidFill>
                  <a:srgbClr val="1A1A18"/>
                </a:solidFill>
                <a:latin typeface="Nunito" pitchFamily="2" charset="0"/>
              </a:rPr>
              <a:t>é o meio óptico que </a:t>
            </a:r>
          </a:p>
          <a:p>
            <a:pPr algn="l"/>
            <a:r>
              <a:rPr lang="pt-BR" sz="1800" b="0" i="0" u="none" strike="noStrike" baseline="0" dirty="0">
                <a:solidFill>
                  <a:srgbClr val="1A1A18"/>
                </a:solidFill>
                <a:latin typeface="Nunito" pitchFamily="2" charset="0"/>
              </a:rPr>
              <a:t>permite a propagação irregular da</a:t>
            </a:r>
          </a:p>
          <a:p>
            <a:pPr algn="l"/>
            <a:r>
              <a:rPr lang="pt-BR" sz="1800" b="0" i="0" u="none" strike="noStrike" baseline="0" dirty="0">
                <a:solidFill>
                  <a:srgbClr val="1A1A18"/>
                </a:solidFill>
                <a:latin typeface="Nunito" pitchFamily="2" charset="0"/>
              </a:rPr>
              <a:t>luz. Exemplos: vidro fosco, papel</a:t>
            </a:r>
          </a:p>
          <a:p>
            <a:pPr algn="l"/>
            <a:r>
              <a:rPr lang="pt-BR" sz="1800" b="0" i="0" u="none" strike="noStrike" baseline="0" dirty="0">
                <a:solidFill>
                  <a:srgbClr val="1A1A18"/>
                </a:solidFill>
                <a:latin typeface="Nunito" pitchFamily="2" charset="0"/>
              </a:rPr>
              <a:t>vegetal, tecido fino etc.</a:t>
            </a:r>
            <a:endParaRPr lang="pt-BR" dirty="0">
              <a:latin typeface="Nunito" pitchFamily="2" charset="0"/>
            </a:endParaRP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C36B587C-68C4-106D-E58F-574FE6932EF4}"/>
              </a:ext>
            </a:extLst>
          </p:cNvPr>
          <p:cNvSpPr txBox="1"/>
          <p:nvPr/>
        </p:nvSpPr>
        <p:spPr>
          <a:xfrm>
            <a:off x="7910942" y="1948692"/>
            <a:ext cx="3990112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pt-BR" sz="2000" b="1" i="0" u="none" strike="noStrike" baseline="0" dirty="0">
                <a:solidFill>
                  <a:srgbClr val="1A1A18"/>
                </a:solidFill>
                <a:latin typeface="Nunito" pitchFamily="2" charset="0"/>
              </a:rPr>
              <a:t>opaco: </a:t>
            </a:r>
            <a:r>
              <a:rPr lang="pt-BR" sz="1800" b="0" i="0" u="none" strike="noStrike" baseline="0" dirty="0">
                <a:solidFill>
                  <a:srgbClr val="1A1A18"/>
                </a:solidFill>
                <a:latin typeface="Nunito" pitchFamily="2" charset="0"/>
              </a:rPr>
              <a:t>é o meio óptico que não</a:t>
            </a:r>
          </a:p>
          <a:p>
            <a:pPr algn="l"/>
            <a:r>
              <a:rPr lang="pt-BR" sz="1800" b="0" i="0" u="none" strike="noStrike" baseline="0" dirty="0">
                <a:solidFill>
                  <a:srgbClr val="1A1A18"/>
                </a:solidFill>
                <a:latin typeface="Nunito" pitchFamily="2" charset="0"/>
              </a:rPr>
              <a:t>permite a propagação da luz.</a:t>
            </a:r>
          </a:p>
          <a:p>
            <a:pPr algn="l"/>
            <a:r>
              <a:rPr lang="pt-BR" sz="1800" b="0" i="0" u="none" strike="noStrike" baseline="0" dirty="0">
                <a:solidFill>
                  <a:srgbClr val="1A1A18"/>
                </a:solidFill>
                <a:latin typeface="Nunito" pitchFamily="2" charset="0"/>
              </a:rPr>
              <a:t>Exemplos: madeira, placa metálica,</a:t>
            </a:r>
          </a:p>
          <a:p>
            <a:pPr algn="l"/>
            <a:r>
              <a:rPr lang="pt-BR" sz="1800" b="0" i="0" u="none" strike="noStrike" baseline="0" dirty="0">
                <a:solidFill>
                  <a:srgbClr val="1A1A18"/>
                </a:solidFill>
                <a:latin typeface="Nunito" pitchFamily="2" charset="0"/>
              </a:rPr>
              <a:t>tijolo etc.</a:t>
            </a:r>
            <a:endParaRPr lang="pt-BR" dirty="0">
              <a:latin typeface="Nunito" pitchFamily="2" charset="0"/>
            </a:endParaRPr>
          </a:p>
        </p:txBody>
      </p:sp>
      <p:pic>
        <p:nvPicPr>
          <p:cNvPr id="15" name="Picture 3">
            <a:extLst>
              <a:ext uri="{FF2B5EF4-FFF2-40B4-BE49-F238E27FC236}">
                <a16:creationId xmlns:a16="http://schemas.microsoft.com/office/drawing/2014/main" id="{82E8D128-73FE-2ECF-1DE4-A7CBE0D08E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9848" y="3429000"/>
            <a:ext cx="2110522" cy="18578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0" name="Picture 2" descr="Fotos grátis de Lâmpada elétrica">
            <a:extLst>
              <a:ext uri="{FF2B5EF4-FFF2-40B4-BE49-F238E27FC236}">
                <a16:creationId xmlns:a16="http://schemas.microsoft.com/office/drawing/2014/main" id="{FAB426D1-35AF-18AE-DFBB-583701142F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33" t="8195" r="28637"/>
          <a:stretch/>
        </p:blipFill>
        <p:spPr bwMode="auto">
          <a:xfrm>
            <a:off x="1078340" y="3393019"/>
            <a:ext cx="1332351" cy="1929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864A41A0-2215-4944-236A-83D222EC19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4090" y="3561902"/>
            <a:ext cx="2554295" cy="15200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CaixaDeTexto 18">
            <a:extLst>
              <a:ext uri="{FF2B5EF4-FFF2-40B4-BE49-F238E27FC236}">
                <a16:creationId xmlns:a16="http://schemas.microsoft.com/office/drawing/2014/main" id="{0C399DF4-5579-09C6-5E01-BD8A73E4665D}"/>
              </a:ext>
            </a:extLst>
          </p:cNvPr>
          <p:cNvSpPr txBox="1"/>
          <p:nvPr/>
        </p:nvSpPr>
        <p:spPr>
          <a:xfrm>
            <a:off x="193964" y="5647021"/>
            <a:ext cx="3380509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pt-BR" sz="1400" b="0" i="0" u="none" strike="noStrike" baseline="0" dirty="0">
                <a:solidFill>
                  <a:srgbClr val="1A1A18"/>
                </a:solidFill>
                <a:latin typeface="Nunito" pitchFamily="2" charset="0"/>
              </a:rPr>
              <a:t>O ar é, na maioria das vezes, um meio</a:t>
            </a:r>
          </a:p>
          <a:p>
            <a:pPr algn="l"/>
            <a:r>
              <a:rPr lang="pt-BR" sz="1400" b="0" i="0" u="none" strike="noStrike" baseline="0" dirty="0">
                <a:solidFill>
                  <a:srgbClr val="1A1A18"/>
                </a:solidFill>
                <a:latin typeface="Nunito" pitchFamily="2" charset="0"/>
              </a:rPr>
              <a:t>material transparente, que permite ao</a:t>
            </a:r>
          </a:p>
          <a:p>
            <a:pPr algn="l"/>
            <a:r>
              <a:rPr lang="pt-BR" sz="1400" b="0" i="0" u="none" strike="noStrike" baseline="0" dirty="0">
                <a:solidFill>
                  <a:srgbClr val="1A1A18"/>
                </a:solidFill>
                <a:latin typeface="Nunito" pitchFamily="2" charset="0"/>
              </a:rPr>
              <a:t>observador ver o objeto com nitidez.</a:t>
            </a:r>
            <a:endParaRPr lang="pt-BR" sz="1400" dirty="0">
              <a:latin typeface="Nunito" pitchFamily="2" charset="0"/>
            </a:endParaRP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0C1C02FD-A995-CB4D-9F5F-1A01E0D863F8}"/>
              </a:ext>
            </a:extLst>
          </p:cNvPr>
          <p:cNvSpPr txBox="1"/>
          <p:nvPr/>
        </p:nvSpPr>
        <p:spPr>
          <a:xfrm>
            <a:off x="4275859" y="5662915"/>
            <a:ext cx="314151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pt-BR"/>
            </a:defPPr>
            <a:lvl1pPr>
              <a:defRPr sz="1400" b="0" i="0" u="none" strike="noStrike" baseline="0">
                <a:solidFill>
                  <a:srgbClr val="1A1A18"/>
                </a:solidFill>
                <a:latin typeface="Nunito" pitchFamily="2" charset="0"/>
              </a:defRPr>
            </a:lvl1pPr>
          </a:lstStyle>
          <a:p>
            <a:r>
              <a:rPr lang="pt-BR" dirty="0"/>
              <a:t>O meio material translúcido permite</a:t>
            </a:r>
          </a:p>
          <a:p>
            <a:r>
              <a:rPr lang="pt-BR" dirty="0"/>
              <a:t>que o observador veja o objeto, mas</a:t>
            </a:r>
          </a:p>
          <a:p>
            <a:r>
              <a:rPr lang="pt-BR" dirty="0"/>
              <a:t>não com nitidez.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7D7EF515-BA2B-8EF1-768E-C9051747F229}"/>
              </a:ext>
            </a:extLst>
          </p:cNvPr>
          <p:cNvSpPr txBox="1"/>
          <p:nvPr/>
        </p:nvSpPr>
        <p:spPr>
          <a:xfrm>
            <a:off x="8190631" y="5662915"/>
            <a:ext cx="343073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pt-BR"/>
            </a:defPPr>
            <a:lvl1pPr>
              <a:defRPr sz="1400" b="0" i="0" u="none" strike="noStrike" baseline="0">
                <a:solidFill>
                  <a:srgbClr val="1A1A18"/>
                </a:solidFill>
                <a:latin typeface="Nunito" pitchFamily="2" charset="0"/>
              </a:defRPr>
            </a:lvl1pPr>
          </a:lstStyle>
          <a:p>
            <a:r>
              <a:rPr lang="pt-BR" dirty="0"/>
              <a:t>O meio material opaco não permite</a:t>
            </a:r>
          </a:p>
          <a:p>
            <a:r>
              <a:rPr lang="pt-BR" dirty="0"/>
              <a:t>que o observador veja o objeto.</a:t>
            </a:r>
          </a:p>
        </p:txBody>
      </p:sp>
      <p:cxnSp>
        <p:nvCxnSpPr>
          <p:cNvPr id="2" name="Conector reto 1">
            <a:extLst>
              <a:ext uri="{FF2B5EF4-FFF2-40B4-BE49-F238E27FC236}">
                <a16:creationId xmlns:a16="http://schemas.microsoft.com/office/drawing/2014/main" id="{2FEF0EE6-5A85-4673-CF5B-3676F04FCD1B}"/>
              </a:ext>
            </a:extLst>
          </p:cNvPr>
          <p:cNvCxnSpPr/>
          <p:nvPr/>
        </p:nvCxnSpPr>
        <p:spPr>
          <a:xfrm>
            <a:off x="193964" y="1014036"/>
            <a:ext cx="11499273" cy="0"/>
          </a:xfrm>
          <a:prstGeom prst="line">
            <a:avLst/>
          </a:prstGeom>
          <a:ln w="28575">
            <a:solidFill>
              <a:srgbClr val="0A980A"/>
            </a:solidFill>
          </a:ln>
          <a:effectLst>
            <a:glow rad="1397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8180199"/>
      </p:ext>
    </p:extLst>
  </p:cSld>
  <p:clrMapOvr>
    <a:masterClrMapping/>
  </p:clrMapOvr>
  <p:transition spd="slow">
    <p:wipe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click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2" presetClass="entr" presetSubtype="4" fill="hold" nodeType="click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3" dur="500" fill="hold"/>
                                            <p:tgtEl>
                                              <p:spTgt spid="717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4" dur="500" fill="hold"/>
                                            <p:tgtEl>
                                              <p:spTgt spid="717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" fill="hold">
                          <p:stCondLst>
                            <p:cond delay="indefinite"/>
                          </p:stCondLst>
                          <p:childTnLst>
                            <p:par>
                              <p:cTn id="1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" presetID="2" presetClass="entr" presetSubtype="4" fill="hold" grpId="0" nodeType="click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9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0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1" fill="hold">
                          <p:stCondLst>
                            <p:cond delay="indefinite"/>
                          </p:stCondLst>
                          <p:childTnLst>
                            <p:par>
                              <p:cTn id="2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3" presetID="2" presetClass="entr" presetSubtype="4" fill="hold" grpId="0" nodeType="click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5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6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7" fill="hold">
                          <p:stCondLst>
                            <p:cond delay="indefinite"/>
                          </p:stCondLst>
                          <p:childTnLst>
                            <p:par>
                              <p:cTn id="2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9" presetID="2" presetClass="entr" presetSubtype="4" fill="hold" nodeType="click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1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2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3" fill="hold">
                          <p:stCondLst>
                            <p:cond delay="indefinite"/>
                          </p:stCondLst>
                          <p:childTnLst>
                            <p:par>
                              <p:cTn id="3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5" presetID="2" presetClass="entr" presetSubtype="4" fill="hold" grpId="0" nodeType="click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7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8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9" fill="hold">
                          <p:stCondLst>
                            <p:cond delay="indefinite"/>
                          </p:stCondLst>
                          <p:childTnLst>
                            <p:par>
                              <p:cTn id="4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1" presetID="2" presetClass="entr" presetSubtype="4" fill="hold" grpId="0" nodeType="click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43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44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5" fill="hold">
                          <p:stCondLst>
                            <p:cond delay="indefinite"/>
                          </p:stCondLst>
                          <p:childTnLst>
                            <p:par>
                              <p:cTn id="4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7" presetID="2" presetClass="entr" presetSubtype="4" fill="hold" nodeType="click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49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50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1" fill="hold">
                          <p:stCondLst>
                            <p:cond delay="indefinite"/>
                          </p:stCondLst>
                          <p:childTnLst>
                            <p:par>
                              <p:cTn id="5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3" presetID="2" presetClass="entr" presetSubtype="4" fill="hold" grpId="0" nodeType="click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55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56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" grpId="0"/>
          <p:bldP spid="12" grpId="0"/>
          <p:bldP spid="14" grpId="0"/>
          <p:bldP spid="19" grpId="0"/>
          <p:bldP spid="21" grpId="0"/>
          <p:bldP spid="23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717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717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" fill="hold">
                          <p:stCondLst>
                            <p:cond delay="indefinite"/>
                          </p:stCondLst>
                          <p:childTnLst>
                            <p:par>
                              <p:cTn id="1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" presetID="2" presetClass="entr" presetSubtype="4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1" fill="hold">
                          <p:stCondLst>
                            <p:cond delay="indefinite"/>
                          </p:stCondLst>
                          <p:childTnLst>
                            <p:par>
                              <p:cTn id="2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3" presetID="2" presetClass="entr" presetSubtype="4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7" fill="hold">
                          <p:stCondLst>
                            <p:cond delay="indefinite"/>
                          </p:stCondLst>
                          <p:childTnLst>
                            <p:par>
                              <p:cTn id="2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9" presetID="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3" fill="hold">
                          <p:stCondLst>
                            <p:cond delay="indefinite"/>
                          </p:stCondLst>
                          <p:childTnLst>
                            <p:par>
                              <p:cTn id="3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5" presetID="2" presetClass="entr" presetSubtype="4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8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9" fill="hold">
                          <p:stCondLst>
                            <p:cond delay="indefinite"/>
                          </p:stCondLst>
                          <p:childTnLst>
                            <p:par>
                              <p:cTn id="4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1" presetID="2" presetClass="entr" presetSubtype="4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5" fill="hold">
                          <p:stCondLst>
                            <p:cond delay="indefinite"/>
                          </p:stCondLst>
                          <p:childTnLst>
                            <p:par>
                              <p:cTn id="4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7" presetID="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1" fill="hold">
                          <p:stCondLst>
                            <p:cond delay="indefinite"/>
                          </p:stCondLst>
                          <p:childTnLst>
                            <p:par>
                              <p:cTn id="5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3" presetID="2" presetClass="entr" presetSubtype="4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5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6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" grpId="0"/>
          <p:bldP spid="12" grpId="0"/>
          <p:bldP spid="14" grpId="0"/>
          <p:bldP spid="19" grpId="0"/>
          <p:bldP spid="21" grpId="0"/>
          <p:bldP spid="23" grpId="0"/>
        </p:bldLst>
      </p:timing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ixaDeTexto 7">
            <a:extLst>
              <a:ext uri="{FF2B5EF4-FFF2-40B4-BE49-F238E27FC236}">
                <a16:creationId xmlns:a16="http://schemas.microsoft.com/office/drawing/2014/main" id="{5DA7E2B2-8466-5FF6-46DA-AC4F9FCE7CDE}"/>
              </a:ext>
            </a:extLst>
          </p:cNvPr>
          <p:cNvSpPr txBox="1"/>
          <p:nvPr/>
        </p:nvSpPr>
        <p:spPr>
          <a:xfrm>
            <a:off x="117763" y="-28863"/>
            <a:ext cx="66501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Nunito ExtraBold" pitchFamily="2" charset="0"/>
              </a:rPr>
              <a:t> A Velocidade da luz no vácuo</a:t>
            </a:r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176F1250-D867-1DA4-172F-23A2B2603E11}"/>
              </a:ext>
            </a:extLst>
          </p:cNvPr>
          <p:cNvSpPr/>
          <p:nvPr/>
        </p:nvSpPr>
        <p:spPr>
          <a:xfrm>
            <a:off x="0" y="1052513"/>
            <a:ext cx="6084888" cy="5040312"/>
          </a:xfrm>
          <a:prstGeom prst="rect">
            <a:avLst/>
          </a:prstGeom>
          <a:solidFill>
            <a:sysClr val="windowText" lastClr="000000"/>
          </a:solidFill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22" name="Picture 50" descr="File:Rotating earth (large).gif">
            <a:extLst>
              <a:ext uri="{FF2B5EF4-FFF2-40B4-BE49-F238E27FC236}">
                <a16:creationId xmlns:a16="http://schemas.microsoft.com/office/drawing/2014/main" id="{02FA6BF0-FECB-B792-C846-8FABCBFD5F0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925" y="1557338"/>
            <a:ext cx="4537075" cy="4535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" name="WordArt 11">
            <a:extLst>
              <a:ext uri="{FF2B5EF4-FFF2-40B4-BE49-F238E27FC236}">
                <a16:creationId xmlns:a16="http://schemas.microsoft.com/office/drawing/2014/main" id="{2AF33223-461E-C72F-2075-BC5223169CD2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250825" y="263525"/>
            <a:ext cx="4540250" cy="3810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3600" b="1" kern="10" dirty="0">
              <a:ln w="9525">
                <a:solidFill>
                  <a:srgbClr val="FF0000"/>
                </a:solidFill>
                <a:round/>
                <a:headEnd/>
                <a:tailEnd/>
              </a:ln>
              <a:solidFill>
                <a:srgbClr val="E46C0A"/>
              </a:solidFill>
              <a:latin typeface="Verdana"/>
              <a:ea typeface="Verdana"/>
              <a:cs typeface="Verdana"/>
            </a:endParaRPr>
          </a:p>
        </p:txBody>
      </p:sp>
      <p:sp>
        <p:nvSpPr>
          <p:cNvPr id="24" name="Rectangle 12">
            <a:extLst>
              <a:ext uri="{FF2B5EF4-FFF2-40B4-BE49-F238E27FC236}">
                <a16:creationId xmlns:a16="http://schemas.microsoft.com/office/drawing/2014/main" id="{488A7BA3-25DA-530A-22B2-6BC668EA0E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825" y="1125538"/>
            <a:ext cx="4562475" cy="503237"/>
          </a:xfrm>
          <a:prstGeom prst="roundRect">
            <a:avLst/>
          </a:prstGeom>
          <a:blipFill>
            <a:blip r:embed="rId3" cstate="print"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Nunito" pitchFamily="2" charset="0"/>
                <a:ea typeface="Arial Unicode MS" pitchFamily="34" charset="-128"/>
                <a:cs typeface="Arial Unicode MS" pitchFamily="34" charset="-128"/>
              </a:rPr>
              <a:t>     </a:t>
            </a: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Nunito" pitchFamily="2" charset="0"/>
                <a:ea typeface="Arial Unicode MS" pitchFamily="34" charset="-128"/>
                <a:cs typeface="Arial Unicode MS" pitchFamily="34" charset="-128"/>
              </a:rPr>
              <a:t>c = 3 . 10</a:t>
            </a:r>
            <a:r>
              <a:rPr kumimoji="0" lang="pt-BR" sz="1800" b="1" i="0" u="none" strike="noStrike" kern="1200" cap="none" spc="0" normalizeH="0" baseline="30000" noProof="0" dirty="0">
                <a:ln>
                  <a:noFill/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Nunito" pitchFamily="2" charset="0"/>
                <a:ea typeface="Arial Unicode MS" pitchFamily="34" charset="-128"/>
                <a:cs typeface="Arial Unicode MS" pitchFamily="34" charset="-128"/>
              </a:rPr>
              <a:t>5</a:t>
            </a: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Nunito" pitchFamily="2" charset="0"/>
                <a:ea typeface="Arial Unicode MS" pitchFamily="34" charset="-128"/>
                <a:cs typeface="Arial Unicode MS" pitchFamily="34" charset="-128"/>
              </a:rPr>
              <a:t> km/s = 3 . 10</a:t>
            </a:r>
            <a:r>
              <a:rPr kumimoji="0" lang="pt-BR" sz="1800" b="1" i="0" u="none" strike="noStrike" kern="1200" cap="none" spc="0" normalizeH="0" baseline="30000" noProof="0" dirty="0">
                <a:ln>
                  <a:noFill/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Nunito" pitchFamily="2" charset="0"/>
                <a:ea typeface="Arial Unicode MS" pitchFamily="34" charset="-128"/>
                <a:cs typeface="Arial Unicode MS" pitchFamily="34" charset="-128"/>
              </a:rPr>
              <a:t>8</a:t>
            </a: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Nunito" pitchFamily="2" charset="0"/>
                <a:ea typeface="Arial Unicode MS" pitchFamily="34" charset="-128"/>
                <a:cs typeface="Arial Unicode MS" pitchFamily="34" charset="-128"/>
              </a:rPr>
              <a:t> m/s</a:t>
            </a:r>
          </a:p>
          <a:p>
            <a:pPr marL="342900" marR="0" lvl="0" indent="-34290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Nunito" pitchFamily="2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5" name="Text Box 13">
            <a:extLst>
              <a:ext uri="{FF2B5EF4-FFF2-40B4-BE49-F238E27FC236}">
                <a16:creationId xmlns:a16="http://schemas.microsoft.com/office/drawing/2014/main" id="{126926ED-18A7-E9E0-A418-62A6044955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03462" y="6136062"/>
            <a:ext cx="8785225" cy="647700"/>
          </a:xfrm>
          <a:prstGeom prst="roundRect">
            <a:avLst/>
          </a:prstGeom>
          <a:solidFill>
            <a:schemeClr val="bg1"/>
          </a:solidFill>
          <a:ln w="9525" cap="flat" cmpd="sng" algn="ctr">
            <a:noFill/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marL="0" marR="0" lvl="0" indent="0" algn="just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1" i="0" u="sng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unito" pitchFamily="2" charset="0"/>
                <a:ea typeface="Arial Unicode MS" pitchFamily="34" charset="-128"/>
                <a:cs typeface="Arial Unicode MS" pitchFamily="34" charset="-128"/>
              </a:rPr>
              <a:t>Ano-Luz</a:t>
            </a:r>
            <a:r>
              <a:rPr kumimoji="0" lang="pt-BR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unito" pitchFamily="2" charset="0"/>
                <a:ea typeface="Arial Unicode MS" pitchFamily="34" charset="-128"/>
                <a:cs typeface="Arial Unicode MS" pitchFamily="34" charset="-128"/>
              </a:rPr>
              <a:t> - Unidade de distância utilizada na Astronomia. Um ano-luz é a distância percorrida pela luz no vácuo, em um ano terrestre (365 dias). </a:t>
            </a:r>
          </a:p>
        </p:txBody>
      </p:sp>
      <p:sp>
        <p:nvSpPr>
          <p:cNvPr id="26" name="Line 14">
            <a:extLst>
              <a:ext uri="{FF2B5EF4-FFF2-40B4-BE49-F238E27FC236}">
                <a16:creationId xmlns:a16="http://schemas.microsoft.com/office/drawing/2014/main" id="{1789E8F4-F776-2DDA-79B2-09609790007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241800" y="1989138"/>
            <a:ext cx="1482725" cy="1143000"/>
          </a:xfrm>
          <a:prstGeom prst="line">
            <a:avLst/>
          </a:prstGeom>
          <a:noFill/>
          <a:ln w="57150">
            <a:solidFill>
              <a:sysClr val="window" lastClr="FFFFFF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cs typeface="Arial" charset="0"/>
            </a:endParaRPr>
          </a:p>
        </p:txBody>
      </p:sp>
      <p:sp>
        <p:nvSpPr>
          <p:cNvPr id="27" name="Text Box 15">
            <a:extLst>
              <a:ext uri="{FF2B5EF4-FFF2-40B4-BE49-F238E27FC236}">
                <a16:creationId xmlns:a16="http://schemas.microsoft.com/office/drawing/2014/main" id="{77FF950A-B8F2-F2D8-43BD-80DB30AA18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25950" y="1989138"/>
            <a:ext cx="76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pt-BR" sz="2400" b="1">
                <a:solidFill>
                  <a:prstClr val="white"/>
                </a:solidFill>
                <a:latin typeface="Times New Roman" pitchFamily="18" charset="0"/>
                <a:cs typeface="Arial" charset="0"/>
              </a:rPr>
              <a:t>d</a:t>
            </a:r>
          </a:p>
        </p:txBody>
      </p:sp>
      <p:graphicFrame>
        <p:nvGraphicFramePr>
          <p:cNvPr id="28" name="Object 44">
            <a:extLst>
              <a:ext uri="{FF2B5EF4-FFF2-40B4-BE49-F238E27FC236}">
                <a16:creationId xmlns:a16="http://schemas.microsoft.com/office/drawing/2014/main" id="{69BD6796-7EC8-29AC-CFA7-B732492D95B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875463" y="1268413"/>
          <a:ext cx="1276350" cy="879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571252" imgH="393529" progId="Equation.3">
                  <p:embed/>
                </p:oleObj>
              </mc:Choice>
              <mc:Fallback>
                <p:oleObj name="Equation" r:id="rId4" imgW="571252" imgH="393529" progId="Equation.3">
                  <p:embed/>
                  <p:pic>
                    <p:nvPicPr>
                      <p:cNvPr id="1026" name="Object 4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75463" y="1268413"/>
                        <a:ext cx="1276350" cy="879475"/>
                      </a:xfrm>
                      <a:prstGeom prst="rect">
                        <a:avLst/>
                      </a:prstGeom>
                      <a:solidFill>
                        <a:sysClr val="window" lastClr="FFFFFF"/>
                      </a:solidFill>
                      <a:ln w="9525">
                        <a:solidFill>
                          <a:sysClr val="window" lastClr="FFFFFF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45">
            <a:extLst>
              <a:ext uri="{FF2B5EF4-FFF2-40B4-BE49-F238E27FC236}">
                <a16:creationId xmlns:a16="http://schemas.microsoft.com/office/drawing/2014/main" id="{9A69BA60-4EA7-6ACD-E1F2-5CF174996E2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316663" y="2492375"/>
          <a:ext cx="2432050" cy="1147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ção" r:id="rId6" imgW="1345616" imgH="634725" progId="Equation.3">
                  <p:embed/>
                </p:oleObj>
              </mc:Choice>
              <mc:Fallback>
                <p:oleObj name="Equação" r:id="rId6" imgW="1345616" imgH="634725" progId="Equation.3">
                  <p:embed/>
                  <p:pic>
                    <p:nvPicPr>
                      <p:cNvPr id="1027" name="Object 4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16663" y="2492375"/>
                        <a:ext cx="2432050" cy="1147763"/>
                      </a:xfrm>
                      <a:prstGeom prst="rect">
                        <a:avLst/>
                      </a:prstGeom>
                      <a:solidFill>
                        <a:sysClr val="window" lastClr="FFFFFF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Object 46">
            <a:extLst>
              <a:ext uri="{FF2B5EF4-FFF2-40B4-BE49-F238E27FC236}">
                <a16:creationId xmlns:a16="http://schemas.microsoft.com/office/drawing/2014/main" id="{B7B2F299-0126-E119-AA98-3437205312B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384925" y="4005263"/>
          <a:ext cx="2435225" cy="384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447800" imgH="228600" progId="Equation.3">
                  <p:embed/>
                </p:oleObj>
              </mc:Choice>
              <mc:Fallback>
                <p:oleObj name="Equation" r:id="rId8" imgW="1447800" imgH="228600" progId="Equation.3">
                  <p:embed/>
                  <p:pic>
                    <p:nvPicPr>
                      <p:cNvPr id="1028" name="Object 4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84925" y="4005263"/>
                        <a:ext cx="2435225" cy="384175"/>
                      </a:xfrm>
                      <a:prstGeom prst="rect">
                        <a:avLst/>
                      </a:prstGeom>
                      <a:solidFill>
                        <a:sysClr val="window" lastClr="FFFFFF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" name="Estrela de 8 pontas 15">
            <a:extLst>
              <a:ext uri="{FF2B5EF4-FFF2-40B4-BE49-F238E27FC236}">
                <a16:creationId xmlns:a16="http://schemas.microsoft.com/office/drawing/2014/main" id="{E846A40E-7911-726F-0258-C564F31BD590}"/>
              </a:ext>
            </a:extLst>
          </p:cNvPr>
          <p:cNvSpPr/>
          <p:nvPr/>
        </p:nvSpPr>
        <p:spPr>
          <a:xfrm>
            <a:off x="5724525" y="1844675"/>
            <a:ext cx="142875" cy="144463"/>
          </a:xfrm>
          <a:prstGeom prst="star8">
            <a:avLst/>
          </a:prstGeom>
          <a:solidFill>
            <a:sysClr val="window" lastClr="FFFFFF">
              <a:lumMod val="95000"/>
            </a:sysClr>
          </a:solidFill>
          <a:ln w="254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 dirty="0">
              <a:ln>
                <a:solidFill>
                  <a:prstClr val="white"/>
                </a:solidFill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2" name="Retângulo 12">
            <a:extLst>
              <a:ext uri="{FF2B5EF4-FFF2-40B4-BE49-F238E27FC236}">
                <a16:creationId xmlns:a16="http://schemas.microsoft.com/office/drawing/2014/main" id="{A434AE7B-FB44-F7B5-87C6-B93DFFC15C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84888" y="5692775"/>
            <a:ext cx="2663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000">
                <a:solidFill>
                  <a:prstClr val="black"/>
                </a:solidFill>
                <a:latin typeface="Arial" charset="0"/>
                <a:cs typeface="Arial" charset="0"/>
              </a:rPr>
              <a:t>Imagem: Marvel / Based upon a NASA image / GNU Free Documentation License.</a:t>
            </a:r>
            <a:endParaRPr lang="pt-BR" sz="1000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  <p:cxnSp>
        <p:nvCxnSpPr>
          <p:cNvPr id="2" name="Conector reto 1">
            <a:extLst>
              <a:ext uri="{FF2B5EF4-FFF2-40B4-BE49-F238E27FC236}">
                <a16:creationId xmlns:a16="http://schemas.microsoft.com/office/drawing/2014/main" id="{BAFCC030-31A7-0B71-506B-80157E71F216}"/>
              </a:ext>
            </a:extLst>
          </p:cNvPr>
          <p:cNvCxnSpPr/>
          <p:nvPr/>
        </p:nvCxnSpPr>
        <p:spPr>
          <a:xfrm>
            <a:off x="117763" y="687358"/>
            <a:ext cx="11499273" cy="0"/>
          </a:xfrm>
          <a:prstGeom prst="line">
            <a:avLst/>
          </a:prstGeom>
          <a:ln w="28575">
            <a:solidFill>
              <a:srgbClr val="0A980A"/>
            </a:solidFill>
          </a:ln>
          <a:effectLst>
            <a:glow rad="1397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2" descr="Como funciona o motor da Enterprise? | Momentum Saga">
            <a:extLst>
              <a:ext uri="{FF2B5EF4-FFF2-40B4-BE49-F238E27FC236}">
                <a16:creationId xmlns:a16="http://schemas.microsoft.com/office/drawing/2014/main" id="{AF9C8B85-FDD4-A4E7-5DE6-4829DF7599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4771" y="1047722"/>
            <a:ext cx="1294222" cy="551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032981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2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build="p" autoUpdateAnimBg="0"/>
      <p:bldP spid="25" grpId="0" animBg="1" autoUpdateAnimBg="0"/>
      <p:bldP spid="26" grpId="0" animBg="1"/>
      <p:bldP spid="27" grpId="0" autoUpdateAnimBg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ixaDeTexto 7">
            <a:extLst>
              <a:ext uri="{FF2B5EF4-FFF2-40B4-BE49-F238E27FC236}">
                <a16:creationId xmlns:a16="http://schemas.microsoft.com/office/drawing/2014/main" id="{5DA7E2B2-8466-5FF6-46DA-AC4F9FCE7CDE}"/>
              </a:ext>
            </a:extLst>
          </p:cNvPr>
          <p:cNvSpPr txBox="1"/>
          <p:nvPr/>
        </p:nvSpPr>
        <p:spPr>
          <a:xfrm>
            <a:off x="193964" y="532074"/>
            <a:ext cx="66501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atin typeface="Nunito ExtraBold" pitchFamily="2" charset="0"/>
              </a:rPr>
              <a:t>Fenômenos ópticos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EBBF97AD-32C0-7413-8000-8549F6D7BA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199" y="3734232"/>
            <a:ext cx="3343275" cy="301942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E129B62F-43E5-6DA1-662B-71F2FC0117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7966" y="3734232"/>
            <a:ext cx="3371850" cy="2428875"/>
          </a:xfrm>
          <a:prstGeom prst="rect">
            <a:avLst/>
          </a:prstGeom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863A04B6-2D72-1E1C-C7E1-7A212F8037BD}"/>
              </a:ext>
            </a:extLst>
          </p:cNvPr>
          <p:cNvSpPr txBox="1"/>
          <p:nvPr/>
        </p:nvSpPr>
        <p:spPr>
          <a:xfrm>
            <a:off x="725199" y="1612300"/>
            <a:ext cx="610292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eaLnBrk="1" hangingPunct="1">
              <a:spcBef>
                <a:spcPct val="50000"/>
              </a:spcBef>
              <a:buFont typeface="Arial" pitchFamily="34" charset="0"/>
              <a:buChar char="•"/>
              <a:defRPr/>
            </a:pPr>
            <a:r>
              <a:rPr lang="pt-BR" sz="1800" b="1" dirty="0">
                <a:latin typeface="Nunito" pitchFamily="2" charset="0"/>
                <a:ea typeface="Arial Unicode MS" pitchFamily="34" charset="-128"/>
                <a:cs typeface="Arial Unicode MS" pitchFamily="34" charset="-128"/>
              </a:rPr>
              <a:t>Reflexão    </a:t>
            </a:r>
          </a:p>
          <a:p>
            <a:pPr marL="285750" indent="-285750" eaLnBrk="1" hangingPunct="1">
              <a:spcBef>
                <a:spcPct val="50000"/>
              </a:spcBef>
              <a:buFont typeface="Arial" pitchFamily="34" charset="0"/>
              <a:buChar char="•"/>
              <a:defRPr/>
            </a:pPr>
            <a:r>
              <a:rPr lang="pt-BR" sz="1800" b="1" dirty="0">
                <a:latin typeface="Nunito" pitchFamily="2" charset="0"/>
                <a:ea typeface="Arial Unicode MS" pitchFamily="34" charset="-128"/>
                <a:cs typeface="Arial Unicode MS" pitchFamily="34" charset="-128"/>
              </a:rPr>
              <a:t>Refração</a:t>
            </a:r>
          </a:p>
          <a:p>
            <a:pPr marL="285750" indent="-285750" eaLnBrk="1" hangingPunct="1">
              <a:spcBef>
                <a:spcPct val="50000"/>
              </a:spcBef>
              <a:buFont typeface="Arial" pitchFamily="34" charset="0"/>
              <a:buChar char="•"/>
              <a:defRPr/>
            </a:pPr>
            <a:r>
              <a:rPr lang="pt-BR" sz="1800" b="1" dirty="0">
                <a:latin typeface="Nunito" pitchFamily="2" charset="0"/>
                <a:ea typeface="Arial Unicode MS" pitchFamily="34" charset="-128"/>
                <a:cs typeface="Arial Unicode MS" pitchFamily="34" charset="-128"/>
              </a:rPr>
              <a:t>Absorção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6876F056-1A7D-EFE3-50ED-E31CB63A410E}"/>
              </a:ext>
            </a:extLst>
          </p:cNvPr>
          <p:cNvSpPr txBox="1"/>
          <p:nvPr/>
        </p:nvSpPr>
        <p:spPr>
          <a:xfrm>
            <a:off x="7694036" y="1612300"/>
            <a:ext cx="4346863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ct val="50000"/>
              </a:spcBef>
              <a:buFont typeface="Arial" pitchFamily="34" charset="0"/>
              <a:buChar char="•"/>
              <a:defRPr/>
            </a:pPr>
            <a:r>
              <a:rPr lang="pt-BR" b="1" dirty="0">
                <a:latin typeface="Nunito" pitchFamily="2" charset="0"/>
                <a:ea typeface="Arial Unicode MS" pitchFamily="34" charset="-128"/>
                <a:cs typeface="Arial Unicode MS" pitchFamily="34" charset="-128"/>
              </a:rPr>
              <a:t>Reflexão Regular</a:t>
            </a:r>
          </a:p>
          <a:p>
            <a:pPr marL="285750" indent="-285750">
              <a:spcBef>
                <a:spcPct val="50000"/>
              </a:spcBef>
              <a:buFont typeface="Arial" pitchFamily="34" charset="0"/>
              <a:buChar char="•"/>
              <a:defRPr/>
            </a:pPr>
            <a:r>
              <a:rPr lang="pt-BR" b="1" dirty="0">
                <a:latin typeface="Nunito" pitchFamily="2" charset="0"/>
                <a:ea typeface="Arial Unicode MS" pitchFamily="34" charset="-128"/>
                <a:cs typeface="Arial Unicode MS" pitchFamily="34" charset="-128"/>
              </a:rPr>
              <a:t>Reflexão Difusa </a:t>
            </a:r>
          </a:p>
        </p:txBody>
      </p:sp>
      <p:cxnSp>
        <p:nvCxnSpPr>
          <p:cNvPr id="2" name="Conector reto 1">
            <a:extLst>
              <a:ext uri="{FF2B5EF4-FFF2-40B4-BE49-F238E27FC236}">
                <a16:creationId xmlns:a16="http://schemas.microsoft.com/office/drawing/2014/main" id="{45249658-F81A-A1BF-A324-A0E38AAD00DC}"/>
              </a:ext>
            </a:extLst>
          </p:cNvPr>
          <p:cNvCxnSpPr/>
          <p:nvPr/>
        </p:nvCxnSpPr>
        <p:spPr>
          <a:xfrm>
            <a:off x="193964" y="1116849"/>
            <a:ext cx="11499273" cy="0"/>
          </a:xfrm>
          <a:prstGeom prst="line">
            <a:avLst/>
          </a:prstGeom>
          <a:ln w="28575">
            <a:solidFill>
              <a:srgbClr val="0A980A"/>
            </a:solidFill>
          </a:ln>
          <a:effectLst>
            <a:glow rad="1397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9784590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ixaDeTexto 7">
            <a:extLst>
              <a:ext uri="{FF2B5EF4-FFF2-40B4-BE49-F238E27FC236}">
                <a16:creationId xmlns:a16="http://schemas.microsoft.com/office/drawing/2014/main" id="{5DA7E2B2-8466-5FF6-46DA-AC4F9FCE7CDE}"/>
              </a:ext>
            </a:extLst>
          </p:cNvPr>
          <p:cNvSpPr txBox="1"/>
          <p:nvPr/>
        </p:nvSpPr>
        <p:spPr>
          <a:xfrm>
            <a:off x="193964" y="463755"/>
            <a:ext cx="66501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atin typeface="Nunito ExtraBold" pitchFamily="2" charset="0"/>
              </a:rPr>
              <a:t>EXEMPLO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43FE3330-00F0-0A76-F2C6-6F31C5383F24}"/>
              </a:ext>
            </a:extLst>
          </p:cNvPr>
          <p:cNvSpPr txBox="1"/>
          <p:nvPr/>
        </p:nvSpPr>
        <p:spPr>
          <a:xfrm>
            <a:off x="463138" y="1886196"/>
            <a:ext cx="800990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Nunito" pitchFamily="2" charset="0"/>
              </a:rPr>
              <a:t>Ao analisar os seguintes objetos, caracterize como:</a:t>
            </a:r>
          </a:p>
          <a:p>
            <a:r>
              <a:rPr lang="pt-BR" sz="2400" dirty="0">
                <a:latin typeface="Nunito" pitchFamily="2" charset="0"/>
              </a:rPr>
              <a:t>A – Transparente</a:t>
            </a:r>
          </a:p>
          <a:p>
            <a:r>
              <a:rPr lang="pt-BR" sz="2400" dirty="0">
                <a:latin typeface="Nunito" pitchFamily="2" charset="0"/>
              </a:rPr>
              <a:t>B – Translúcido</a:t>
            </a:r>
          </a:p>
          <a:p>
            <a:r>
              <a:rPr lang="pt-BR" sz="2400" dirty="0">
                <a:latin typeface="Nunito" pitchFamily="2" charset="0"/>
              </a:rPr>
              <a:t>C – Opaco </a:t>
            </a:r>
          </a:p>
          <a:p>
            <a:r>
              <a:rPr lang="pt-BR" sz="2400" dirty="0">
                <a:latin typeface="Nunito" pitchFamily="2" charset="0"/>
              </a:rPr>
              <a:t>(   ) Porta de madeira.</a:t>
            </a:r>
          </a:p>
          <a:p>
            <a:r>
              <a:rPr lang="pt-BR" sz="2400" dirty="0">
                <a:latin typeface="Nunito" pitchFamily="2" charset="0"/>
              </a:rPr>
              <a:t>(   ) Porta com vidro canelado.</a:t>
            </a:r>
          </a:p>
          <a:p>
            <a:r>
              <a:rPr lang="pt-BR" sz="2400" dirty="0">
                <a:latin typeface="Nunito" pitchFamily="2" charset="0"/>
              </a:rPr>
              <a:t>(   ) Aquário com pouca água.</a:t>
            </a:r>
          </a:p>
          <a:p>
            <a:r>
              <a:rPr lang="pt-BR" sz="2400" dirty="0">
                <a:latin typeface="Nunito" pitchFamily="2" charset="0"/>
              </a:rPr>
              <a:t>(   ) Maçã.</a:t>
            </a:r>
          </a:p>
          <a:p>
            <a:r>
              <a:rPr lang="pt-BR" sz="2400" dirty="0">
                <a:latin typeface="Nunito" pitchFamily="2" charset="0"/>
              </a:rPr>
              <a:t>(   ) Para-brisa de um veículo.</a:t>
            </a:r>
          </a:p>
          <a:p>
            <a:r>
              <a:rPr lang="pt-BR" sz="2400" dirty="0">
                <a:latin typeface="Nunito" pitchFamily="2" charset="0"/>
              </a:rPr>
              <a:t>(   ) Régua plástica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78FF2773-96CE-7BFB-5056-A984623EE396}"/>
              </a:ext>
            </a:extLst>
          </p:cNvPr>
          <p:cNvSpPr txBox="1"/>
          <p:nvPr/>
        </p:nvSpPr>
        <p:spPr>
          <a:xfrm>
            <a:off x="581891" y="4112614"/>
            <a:ext cx="51063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b="1" dirty="0">
                <a:solidFill>
                  <a:srgbClr val="FF0000"/>
                </a:solidFill>
                <a:latin typeface="Nunito" pitchFamily="2" charset="0"/>
              </a:rPr>
              <a:t>A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79037180-8BCC-4A6F-7CA9-5BA3B21A8548}"/>
              </a:ext>
            </a:extLst>
          </p:cNvPr>
          <p:cNvSpPr txBox="1"/>
          <p:nvPr/>
        </p:nvSpPr>
        <p:spPr>
          <a:xfrm>
            <a:off x="538348" y="4829092"/>
            <a:ext cx="51063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b="1" dirty="0">
                <a:solidFill>
                  <a:srgbClr val="FF0000"/>
                </a:solidFill>
                <a:latin typeface="Nunito" pitchFamily="2" charset="0"/>
              </a:rPr>
              <a:t>A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8BEC3982-F352-FDBA-B839-FE5CA92519F8}"/>
              </a:ext>
            </a:extLst>
          </p:cNvPr>
          <p:cNvSpPr txBox="1"/>
          <p:nvPr/>
        </p:nvSpPr>
        <p:spPr>
          <a:xfrm>
            <a:off x="581891" y="3759920"/>
            <a:ext cx="51063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b="1" dirty="0">
                <a:solidFill>
                  <a:srgbClr val="FF0000"/>
                </a:solidFill>
                <a:latin typeface="Nunito" pitchFamily="2" charset="0"/>
              </a:rPr>
              <a:t>B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DD35749D-AFFB-53CA-7E5A-106D8BCE4E44}"/>
              </a:ext>
            </a:extLst>
          </p:cNvPr>
          <p:cNvSpPr txBox="1"/>
          <p:nvPr/>
        </p:nvSpPr>
        <p:spPr>
          <a:xfrm>
            <a:off x="566057" y="5229086"/>
            <a:ext cx="51063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b="1" dirty="0">
                <a:solidFill>
                  <a:srgbClr val="FF0000"/>
                </a:solidFill>
                <a:latin typeface="Nunito" pitchFamily="2" charset="0"/>
              </a:rPr>
              <a:t>B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DCF60EE6-9867-5CD2-3AA6-BB5507B0777E}"/>
              </a:ext>
            </a:extLst>
          </p:cNvPr>
          <p:cNvSpPr txBox="1"/>
          <p:nvPr/>
        </p:nvSpPr>
        <p:spPr>
          <a:xfrm>
            <a:off x="581890" y="3395637"/>
            <a:ext cx="51063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b="1" dirty="0">
                <a:solidFill>
                  <a:srgbClr val="FF0000"/>
                </a:solidFill>
                <a:latin typeface="Nunito" pitchFamily="2" charset="0"/>
              </a:rPr>
              <a:t>C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16DAA33C-CE88-39B0-E9EB-D6F1BA8D1F5C}"/>
              </a:ext>
            </a:extLst>
          </p:cNvPr>
          <p:cNvSpPr txBox="1"/>
          <p:nvPr/>
        </p:nvSpPr>
        <p:spPr>
          <a:xfrm>
            <a:off x="581891" y="4481401"/>
            <a:ext cx="51063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b="1" dirty="0">
                <a:solidFill>
                  <a:srgbClr val="FF0000"/>
                </a:solidFill>
                <a:latin typeface="Nunito" pitchFamily="2" charset="0"/>
              </a:rPr>
              <a:t>C</a:t>
            </a:r>
          </a:p>
        </p:txBody>
      </p: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EF36BCF7-3B6F-A23A-111F-E2D662F44C99}"/>
              </a:ext>
            </a:extLst>
          </p:cNvPr>
          <p:cNvCxnSpPr/>
          <p:nvPr/>
        </p:nvCxnSpPr>
        <p:spPr>
          <a:xfrm>
            <a:off x="193964" y="1075285"/>
            <a:ext cx="11499273" cy="0"/>
          </a:xfrm>
          <a:prstGeom prst="line">
            <a:avLst/>
          </a:prstGeom>
          <a:ln w="28575">
            <a:solidFill>
              <a:srgbClr val="0A980A"/>
            </a:solidFill>
          </a:ln>
          <a:effectLst>
            <a:glow rad="1397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457639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2" grpId="0"/>
      <p:bldP spid="16" grpId="0"/>
      <p:bldP spid="17" grpId="0"/>
      <p:bldP spid="18" grpId="0"/>
      <p:bldP spid="1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ixaDeTexto 7">
            <a:extLst>
              <a:ext uri="{FF2B5EF4-FFF2-40B4-BE49-F238E27FC236}">
                <a16:creationId xmlns:a16="http://schemas.microsoft.com/office/drawing/2014/main" id="{5DA7E2B2-8466-5FF6-46DA-AC4F9FCE7CDE}"/>
              </a:ext>
            </a:extLst>
          </p:cNvPr>
          <p:cNvSpPr txBox="1"/>
          <p:nvPr/>
        </p:nvSpPr>
        <p:spPr>
          <a:xfrm>
            <a:off x="193964" y="423380"/>
            <a:ext cx="66501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atin typeface="Nunito ExtraBold" pitchFamily="2" charset="0"/>
              </a:rPr>
              <a:t>EXEMPLO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F3CF11A8-7F6E-9603-C5FF-188C5BBE581E}"/>
              </a:ext>
            </a:extLst>
          </p:cNvPr>
          <p:cNvSpPr txBox="1"/>
          <p:nvPr/>
        </p:nvSpPr>
        <p:spPr>
          <a:xfrm>
            <a:off x="459180" y="2466983"/>
            <a:ext cx="79564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dirty="0">
                <a:latin typeface="Nunito" pitchFamily="2" charset="0"/>
              </a:rPr>
              <a:t> 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B35111A6-F6B6-AB69-8138-162222A4C051}"/>
              </a:ext>
            </a:extLst>
          </p:cNvPr>
          <p:cNvSpPr/>
          <p:nvPr/>
        </p:nvSpPr>
        <p:spPr>
          <a:xfrm>
            <a:off x="306483" y="2222495"/>
            <a:ext cx="7956467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800" dirty="0">
                <a:latin typeface="Nunito" pitchFamily="2" charset="0"/>
              </a:rPr>
              <a:t>Dentre as alternativas escolha a que contém apenas fontes primárias de luz:</a:t>
            </a:r>
            <a:br>
              <a:rPr lang="pt-BR" sz="2800" dirty="0">
                <a:latin typeface="Nunito" pitchFamily="2" charset="0"/>
              </a:rPr>
            </a:br>
            <a:r>
              <a:rPr lang="pt-BR" sz="2800" dirty="0">
                <a:latin typeface="Nunito" pitchFamily="2" charset="0"/>
              </a:rPr>
              <a:t>a) Pilha de lanterna, Sol e fogo;</a:t>
            </a:r>
            <a:br>
              <a:rPr lang="pt-BR" sz="2800" dirty="0">
                <a:latin typeface="Nunito" pitchFamily="2" charset="0"/>
              </a:rPr>
            </a:br>
            <a:r>
              <a:rPr lang="pt-BR" sz="2800" dirty="0">
                <a:latin typeface="Nunito" pitchFamily="2" charset="0"/>
              </a:rPr>
              <a:t>b) Sol, Lua e lâmpada apagada;</a:t>
            </a:r>
            <a:br>
              <a:rPr lang="pt-BR" sz="2800" dirty="0">
                <a:latin typeface="Nunito" pitchFamily="2" charset="0"/>
              </a:rPr>
            </a:br>
            <a:r>
              <a:rPr lang="pt-BR" sz="2800" dirty="0">
                <a:latin typeface="Nunito" pitchFamily="2" charset="0"/>
              </a:rPr>
              <a:t>c) Lâmpada apagada, fogo e Sol;</a:t>
            </a:r>
            <a:br>
              <a:rPr lang="pt-BR" sz="2800" dirty="0">
                <a:latin typeface="Nunito" pitchFamily="2" charset="0"/>
              </a:rPr>
            </a:br>
            <a:r>
              <a:rPr lang="pt-BR" sz="2800" dirty="0">
                <a:latin typeface="Nunito" pitchFamily="2" charset="0"/>
              </a:rPr>
              <a:t>d) Sol, lâmpada acesa e estrelas;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7C515855-B29B-1FA1-87AF-7497D2989855}"/>
              </a:ext>
            </a:extLst>
          </p:cNvPr>
          <p:cNvSpPr/>
          <p:nvPr/>
        </p:nvSpPr>
        <p:spPr>
          <a:xfrm>
            <a:off x="353984" y="4409923"/>
            <a:ext cx="5723907" cy="458233"/>
          </a:xfrm>
          <a:prstGeom prst="rect">
            <a:avLst/>
          </a:prstGeom>
          <a:solidFill>
            <a:schemeClr val="accent1">
              <a:alpha val="0"/>
            </a:schemeClr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Nunito" pitchFamily="2" charset="0"/>
            </a:endParaRPr>
          </a:p>
        </p:txBody>
      </p:sp>
      <p:cxnSp>
        <p:nvCxnSpPr>
          <p:cNvPr id="2" name="Conector reto 1">
            <a:extLst>
              <a:ext uri="{FF2B5EF4-FFF2-40B4-BE49-F238E27FC236}">
                <a16:creationId xmlns:a16="http://schemas.microsoft.com/office/drawing/2014/main" id="{DECDB263-66A4-FEB1-DCB1-E0160E551A41}"/>
              </a:ext>
            </a:extLst>
          </p:cNvPr>
          <p:cNvCxnSpPr/>
          <p:nvPr/>
        </p:nvCxnSpPr>
        <p:spPr>
          <a:xfrm>
            <a:off x="193964" y="992157"/>
            <a:ext cx="11499273" cy="0"/>
          </a:xfrm>
          <a:prstGeom prst="line">
            <a:avLst/>
          </a:prstGeom>
          <a:ln w="28575">
            <a:solidFill>
              <a:srgbClr val="0A980A"/>
            </a:solidFill>
          </a:ln>
          <a:effectLst>
            <a:glow rad="1397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761309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D2B33C96-B555-DA7B-2F44-6CE62CABA075}"/>
              </a:ext>
            </a:extLst>
          </p:cNvPr>
          <p:cNvSpPr txBox="1"/>
          <p:nvPr/>
        </p:nvSpPr>
        <p:spPr>
          <a:xfrm>
            <a:off x="3864429" y="3136612"/>
            <a:ext cx="446314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3200" b="1" dirty="0">
                <a:latin typeface="Nunito ExtraBold" pitchFamily="2" charset="0"/>
              </a:rPr>
              <a:t>OBRIGADO! </a:t>
            </a:r>
            <a:endParaRPr lang="pt-BR" sz="3200" dirty="0">
              <a:latin typeface="Nunito Extra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4701675"/>
      </p:ext>
    </p:extLst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78;p24">
            <a:extLst>
              <a:ext uri="{FF2B5EF4-FFF2-40B4-BE49-F238E27FC236}">
                <a16:creationId xmlns:a16="http://schemas.microsoft.com/office/drawing/2014/main" id="{681C9F85-6F4C-BF44-BF55-45CEA4C01292}"/>
              </a:ext>
            </a:extLst>
          </p:cNvPr>
          <p:cNvSpPr/>
          <p:nvPr/>
        </p:nvSpPr>
        <p:spPr>
          <a:xfrm>
            <a:off x="911345" y="1119230"/>
            <a:ext cx="10182035" cy="2893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algn="just"/>
            <a:r>
              <a:rPr lang="pt-BR" sz="1600" dirty="0">
                <a:solidFill>
                  <a:srgbClr val="000000"/>
                </a:solidFill>
                <a:latin typeface="Nunito" pitchFamily="2" charset="0"/>
                <a:ea typeface="Calibri"/>
                <a:cs typeface="Calibri"/>
                <a:sym typeface="Calibri"/>
              </a:rPr>
              <a:t>PIETROCOLA, M. POGIBIN, A. ANDRADE, R. ROMERO, T. </a:t>
            </a:r>
            <a:r>
              <a:rPr lang="pt-BR" sz="1600" b="1" dirty="0">
                <a:solidFill>
                  <a:srgbClr val="000000"/>
                </a:solidFill>
                <a:latin typeface="Nunito" pitchFamily="2" charset="0"/>
                <a:ea typeface="Calibri"/>
                <a:cs typeface="Calibri"/>
                <a:sym typeface="Calibri"/>
              </a:rPr>
              <a:t>Física em Contextos</a:t>
            </a:r>
            <a:r>
              <a:rPr lang="pt-BR" sz="1600" dirty="0">
                <a:solidFill>
                  <a:srgbClr val="000000"/>
                </a:solidFill>
                <a:latin typeface="Nunito" pitchFamily="2" charset="0"/>
                <a:ea typeface="Calibri"/>
                <a:cs typeface="Calibri"/>
                <a:sym typeface="Calibri"/>
              </a:rPr>
              <a:t>. </a:t>
            </a:r>
            <a:r>
              <a:rPr lang="pt-BR" sz="1600" dirty="0" err="1">
                <a:solidFill>
                  <a:srgbClr val="000000"/>
                </a:solidFill>
                <a:latin typeface="Nunito" pitchFamily="2" charset="0"/>
                <a:ea typeface="Calibri"/>
                <a:cs typeface="Calibri"/>
                <a:sym typeface="Calibri"/>
              </a:rPr>
              <a:t>Vol</a:t>
            </a:r>
            <a:r>
              <a:rPr lang="pt-BR" sz="1600" dirty="0">
                <a:solidFill>
                  <a:srgbClr val="000000"/>
                </a:solidFill>
                <a:latin typeface="Nunito" pitchFamily="2" charset="0"/>
                <a:ea typeface="Calibri"/>
                <a:cs typeface="Calibri"/>
                <a:sym typeface="Calibri"/>
              </a:rPr>
              <a:t> 2. São Paulo: Ed do Brasil, 2016.</a:t>
            </a:r>
            <a:endParaRPr sz="2400" dirty="0">
              <a:latin typeface="Nunito" pitchFamily="2" charset="0"/>
            </a:endParaRPr>
          </a:p>
          <a:p>
            <a:pPr algn="just"/>
            <a:endParaRPr sz="1600" dirty="0">
              <a:solidFill>
                <a:srgbClr val="000000"/>
              </a:solidFill>
              <a:latin typeface="Nunito" pitchFamily="2" charset="0"/>
              <a:ea typeface="Calibri"/>
              <a:cs typeface="Calibri"/>
              <a:sym typeface="Calibri"/>
            </a:endParaRPr>
          </a:p>
          <a:p>
            <a:pPr algn="just"/>
            <a:r>
              <a:rPr lang="pt-BR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BONJORMO, J. R.; RAMOS, C. M.; PRADO; E. P.; BONJORNO, V.; BONJORNO, M. A.; CASEMIRO, R.; BONJORNO, R. F. S. A. Física: T</a:t>
            </a:r>
            <a:r>
              <a:rPr lang="pt-BR" dirty="0">
                <a:solidFill>
                  <a:srgbClr val="000000"/>
                </a:solidFill>
                <a:latin typeface="Times New Roman" panose="02020603050405020304" pitchFamily="18" charset="0"/>
              </a:rPr>
              <a:t>ermologia, Ondulatória e Óptica </a:t>
            </a:r>
            <a:r>
              <a:rPr lang="pt-BR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, 2º ano. São Paulo: FTD, 2016. </a:t>
            </a:r>
          </a:p>
          <a:p>
            <a:pPr algn="just"/>
            <a:endParaRPr lang="pt-BR" sz="1600" dirty="0">
              <a:solidFill>
                <a:srgbClr val="000000"/>
              </a:solidFill>
              <a:latin typeface="Nunito" pitchFamily="2" charset="0"/>
              <a:ea typeface="Calibri"/>
              <a:cs typeface="Calibri"/>
              <a:sym typeface="Calibri"/>
            </a:endParaRPr>
          </a:p>
          <a:p>
            <a:pPr algn="just"/>
            <a:r>
              <a:rPr lang="pt-BR" sz="1600" dirty="0">
                <a:solidFill>
                  <a:srgbClr val="000000"/>
                </a:solidFill>
                <a:latin typeface="Nunito" pitchFamily="2" charset="0"/>
                <a:ea typeface="Calibri"/>
                <a:cs typeface="Calibri"/>
                <a:sym typeface="Calibri"/>
              </a:rPr>
              <a:t>BARRETO F, Benigno. SILVA, Claudio. </a:t>
            </a:r>
            <a:r>
              <a:rPr lang="pt-BR" sz="1600" b="1" dirty="0">
                <a:solidFill>
                  <a:srgbClr val="000000"/>
                </a:solidFill>
                <a:latin typeface="Nunito" pitchFamily="2" charset="0"/>
                <a:ea typeface="Calibri"/>
                <a:cs typeface="Calibri"/>
                <a:sym typeface="Calibri"/>
              </a:rPr>
              <a:t>Física aula por aula: </a:t>
            </a:r>
            <a:r>
              <a:rPr lang="pt-BR" sz="16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T</a:t>
            </a:r>
            <a:r>
              <a:rPr lang="pt-BR" sz="1600" dirty="0">
                <a:solidFill>
                  <a:srgbClr val="000000"/>
                </a:solidFill>
                <a:latin typeface="Times New Roman" panose="02020603050405020304" pitchFamily="18" charset="0"/>
              </a:rPr>
              <a:t>ermologia, Ondulatória e Óptica</a:t>
            </a:r>
            <a:r>
              <a:rPr lang="pt-BR" sz="1600" b="1" dirty="0">
                <a:solidFill>
                  <a:srgbClr val="000000"/>
                </a:solidFill>
                <a:latin typeface="Nunito" pitchFamily="2" charset="0"/>
                <a:ea typeface="Calibri"/>
                <a:cs typeface="Calibri"/>
                <a:sym typeface="Calibri"/>
              </a:rPr>
              <a:t>, 2°/ Benigno Barreto Filho, Claudio Xavier da Silva. - </a:t>
            </a:r>
            <a:r>
              <a:rPr lang="pt-BR" sz="1600" dirty="0">
                <a:solidFill>
                  <a:srgbClr val="000000"/>
                </a:solidFill>
                <a:latin typeface="Nunito" pitchFamily="2" charset="0"/>
                <a:ea typeface="Calibri"/>
                <a:cs typeface="Calibri"/>
                <a:sym typeface="Calibri"/>
              </a:rPr>
              <a:t>3ª Ed. São Paulo: FTD, 2016.</a:t>
            </a:r>
            <a:endParaRPr sz="2400" dirty="0">
              <a:latin typeface="Nunito" pitchFamily="2" charset="0"/>
            </a:endParaRPr>
          </a:p>
          <a:p>
            <a:pPr algn="just"/>
            <a:endParaRPr sz="1600" dirty="0">
              <a:solidFill>
                <a:srgbClr val="000000"/>
              </a:solidFill>
              <a:latin typeface="Nunito" pitchFamily="2" charset="0"/>
              <a:ea typeface="Calibri"/>
              <a:cs typeface="Calibri"/>
              <a:sym typeface="Calibri"/>
            </a:endParaRPr>
          </a:p>
          <a:p>
            <a:pPr algn="just"/>
            <a:r>
              <a:rPr lang="pt-BR" sz="1600" dirty="0">
                <a:solidFill>
                  <a:srgbClr val="000000"/>
                </a:solidFill>
                <a:latin typeface="Nunito" pitchFamily="2" charset="0"/>
                <a:ea typeface="Calibri"/>
                <a:cs typeface="Calibri"/>
                <a:sym typeface="Calibri"/>
              </a:rPr>
              <a:t>MARTINI, Glorinha. SPINELLI, Walter. REIS, Hugo C. SANT’ANNA, </a:t>
            </a:r>
            <a:r>
              <a:rPr lang="pt-BR" sz="1600" dirty="0" err="1">
                <a:solidFill>
                  <a:srgbClr val="000000"/>
                </a:solidFill>
                <a:latin typeface="Nunito" pitchFamily="2" charset="0"/>
                <a:ea typeface="Calibri"/>
                <a:cs typeface="Calibri"/>
                <a:sym typeface="Calibri"/>
              </a:rPr>
              <a:t>Blaidi</a:t>
            </a:r>
            <a:r>
              <a:rPr lang="pt-BR" sz="1600" dirty="0">
                <a:solidFill>
                  <a:srgbClr val="000000"/>
                </a:solidFill>
                <a:latin typeface="Nunito" pitchFamily="2" charset="0"/>
                <a:ea typeface="Calibri"/>
                <a:cs typeface="Calibri"/>
                <a:sym typeface="Calibri"/>
              </a:rPr>
              <a:t>. </a:t>
            </a:r>
            <a:r>
              <a:rPr lang="pt-BR" sz="1600" b="1" dirty="0">
                <a:solidFill>
                  <a:srgbClr val="000000"/>
                </a:solidFill>
                <a:latin typeface="Nunito" pitchFamily="2" charset="0"/>
                <a:ea typeface="Calibri"/>
                <a:cs typeface="Calibri"/>
                <a:sym typeface="Calibri"/>
              </a:rPr>
              <a:t>Conexões com a Física. </a:t>
            </a:r>
            <a:r>
              <a:rPr lang="pt-BR" sz="1600" b="1" dirty="0" err="1">
                <a:solidFill>
                  <a:srgbClr val="000000"/>
                </a:solidFill>
                <a:latin typeface="Nunito" pitchFamily="2" charset="0"/>
                <a:ea typeface="Calibri"/>
                <a:cs typeface="Calibri"/>
                <a:sym typeface="Calibri"/>
              </a:rPr>
              <a:t>Vol</a:t>
            </a:r>
            <a:r>
              <a:rPr lang="pt-BR" sz="1600" b="1" dirty="0">
                <a:solidFill>
                  <a:srgbClr val="000000"/>
                </a:solidFill>
                <a:latin typeface="Nunito" pitchFamily="2" charset="0"/>
                <a:ea typeface="Calibri"/>
                <a:cs typeface="Calibri"/>
                <a:sym typeface="Calibri"/>
              </a:rPr>
              <a:t> 2</a:t>
            </a:r>
            <a:r>
              <a:rPr lang="pt-BR" sz="1600" dirty="0">
                <a:solidFill>
                  <a:srgbClr val="000000"/>
                </a:solidFill>
                <a:latin typeface="Nunito" pitchFamily="2" charset="0"/>
                <a:ea typeface="Calibri"/>
                <a:cs typeface="Calibri"/>
                <a:sym typeface="Calibri"/>
              </a:rPr>
              <a:t>. 3ª Edição. São Paulo: Moderna, 2016.</a:t>
            </a:r>
            <a:endParaRPr sz="1600" dirty="0">
              <a:solidFill>
                <a:srgbClr val="000000"/>
              </a:solidFill>
              <a:latin typeface="Nunito" pitchFamily="2" charset="0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179;p24">
            <a:extLst>
              <a:ext uri="{FF2B5EF4-FFF2-40B4-BE49-F238E27FC236}">
                <a16:creationId xmlns:a16="http://schemas.microsoft.com/office/drawing/2014/main" id="{4BE3C9CD-6A8F-3FC5-8672-7E1095C583FC}"/>
              </a:ext>
            </a:extLst>
          </p:cNvPr>
          <p:cNvSpPr/>
          <p:nvPr/>
        </p:nvSpPr>
        <p:spPr>
          <a:xfrm>
            <a:off x="2237433" y="448751"/>
            <a:ext cx="7717133" cy="697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algn="ctr">
              <a:buClr>
                <a:srgbClr val="000000"/>
              </a:buClr>
              <a:buSzPts val="2800"/>
            </a:pPr>
            <a:r>
              <a:rPr lang="pt-BR" sz="3733" b="1" dirty="0">
                <a:solidFill>
                  <a:schemeClr val="dk1"/>
                </a:solidFill>
                <a:latin typeface="Nunito" pitchFamily="2" charset="0"/>
                <a:ea typeface="Calibri"/>
                <a:cs typeface="Calibri"/>
                <a:sym typeface="Calibri"/>
              </a:rPr>
              <a:t>REFERÊNCIAS</a:t>
            </a:r>
            <a:endParaRPr sz="3733" dirty="0">
              <a:solidFill>
                <a:schemeClr val="dk1"/>
              </a:solidFill>
              <a:latin typeface="Nunito" pitchFamily="2" charset="0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30732588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ixaDeTexto 7">
            <a:extLst>
              <a:ext uri="{FF2B5EF4-FFF2-40B4-BE49-F238E27FC236}">
                <a16:creationId xmlns:a16="http://schemas.microsoft.com/office/drawing/2014/main" id="{5DA7E2B2-8466-5FF6-46DA-AC4F9FCE7CDE}"/>
              </a:ext>
            </a:extLst>
          </p:cNvPr>
          <p:cNvSpPr txBox="1"/>
          <p:nvPr/>
        </p:nvSpPr>
        <p:spPr>
          <a:xfrm>
            <a:off x="96982" y="476429"/>
            <a:ext cx="87699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atin typeface="Nunito ExtraBold" pitchFamily="2" charset="0"/>
              </a:rPr>
              <a:t>Princípios da óptica geométrica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81C33053-F1C3-EE9D-0D2A-A65C96F16860}"/>
              </a:ext>
            </a:extLst>
          </p:cNvPr>
          <p:cNvSpPr txBox="1"/>
          <p:nvPr/>
        </p:nvSpPr>
        <p:spPr>
          <a:xfrm>
            <a:off x="193964" y="1795724"/>
            <a:ext cx="7218218" cy="25506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sz="1800" b="0" i="0" u="none" strike="noStrike" baseline="0" dirty="0">
                <a:solidFill>
                  <a:srgbClr val="1A1A18"/>
                </a:solidFill>
                <a:latin typeface="Nunito" pitchFamily="2" charset="0"/>
              </a:rPr>
              <a:t>A percepção que temos do mundo nos é dada através de nossos sentidos (audição, olfato, gustação, tato e visão). E, entre todos, a visão tem grande importância: pode-se dizer que grande parte da percepção humana está fundamentada nas experiências visuais. </a:t>
            </a:r>
            <a:r>
              <a:rPr lang="pt-BR" sz="1600" b="0" i="0" u="none" strike="noStrike" baseline="0" dirty="0">
                <a:solidFill>
                  <a:srgbClr val="1A1A18"/>
                </a:solidFill>
                <a:latin typeface="Nunito" pitchFamily="2" charset="0"/>
              </a:rPr>
              <a:t>É </a:t>
            </a:r>
            <a:r>
              <a:rPr lang="pt-BR" sz="1800" b="0" i="0" u="none" strike="noStrike" baseline="0" dirty="0">
                <a:solidFill>
                  <a:srgbClr val="1A1A18"/>
                </a:solidFill>
                <a:latin typeface="Nunito" pitchFamily="2" charset="0"/>
              </a:rPr>
              <a:t>pela assimilação de imagens e pela memória visual que apreendemos boa parte daquilo que nos cerca.</a:t>
            </a:r>
            <a:endParaRPr lang="pt-BR" dirty="0">
              <a:latin typeface="Nunito" pitchFamily="2" charset="0"/>
            </a:endParaRPr>
          </a:p>
        </p:txBody>
      </p:sp>
      <p:pic>
        <p:nvPicPr>
          <p:cNvPr id="1026" name="Picture 2" descr="Laser Experimento De Raios - Foto gratuita no Pixabay">
            <a:extLst>
              <a:ext uri="{FF2B5EF4-FFF2-40B4-BE49-F238E27FC236}">
                <a16:creationId xmlns:a16="http://schemas.microsoft.com/office/drawing/2014/main" id="{F3493EFB-485C-ECAF-87C5-022587A395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8226" y="1382371"/>
            <a:ext cx="3829482" cy="472937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" name="Conector reto 1">
            <a:extLst>
              <a:ext uri="{FF2B5EF4-FFF2-40B4-BE49-F238E27FC236}">
                <a16:creationId xmlns:a16="http://schemas.microsoft.com/office/drawing/2014/main" id="{F014AA82-016E-E9A9-D997-788EF05FF77A}"/>
              </a:ext>
            </a:extLst>
          </p:cNvPr>
          <p:cNvCxnSpPr/>
          <p:nvPr/>
        </p:nvCxnSpPr>
        <p:spPr>
          <a:xfrm>
            <a:off x="193964" y="1014036"/>
            <a:ext cx="11499273" cy="0"/>
          </a:xfrm>
          <a:prstGeom prst="line">
            <a:avLst/>
          </a:prstGeom>
          <a:ln w="28575">
            <a:solidFill>
              <a:srgbClr val="0A980A"/>
            </a:solidFill>
          </a:ln>
          <a:effectLst>
            <a:glow rad="1397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6920373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ixaDeTexto 7">
            <a:extLst>
              <a:ext uri="{FF2B5EF4-FFF2-40B4-BE49-F238E27FC236}">
                <a16:creationId xmlns:a16="http://schemas.microsoft.com/office/drawing/2014/main" id="{5DA7E2B2-8466-5FF6-46DA-AC4F9FCE7CDE}"/>
              </a:ext>
            </a:extLst>
          </p:cNvPr>
          <p:cNvSpPr txBox="1"/>
          <p:nvPr/>
        </p:nvSpPr>
        <p:spPr>
          <a:xfrm>
            <a:off x="193964" y="418271"/>
            <a:ext cx="87699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atin typeface="Nunito ExtraBold" pitchFamily="2" charset="0"/>
              </a:rPr>
              <a:t>Princípios da óptica geométrica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784980A9-12AE-3C4D-F303-429E247EC09A}"/>
              </a:ext>
            </a:extLst>
          </p:cNvPr>
          <p:cNvSpPr txBox="1"/>
          <p:nvPr/>
        </p:nvSpPr>
        <p:spPr>
          <a:xfrm>
            <a:off x="193964" y="1097385"/>
            <a:ext cx="7259781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2000" b="0" i="0" u="none" strike="noStrike" baseline="0" dirty="0">
                <a:solidFill>
                  <a:srgbClr val="1A1A18"/>
                </a:solidFill>
                <a:latin typeface="Nunito" pitchFamily="2" charset="0"/>
              </a:rPr>
              <a:t>O segmento da Física que estuda a luz e os fenômenos luminosos é a </a:t>
            </a:r>
            <a:r>
              <a:rPr lang="pt-BR" sz="2000" b="1" i="0" u="none" strike="noStrike" baseline="0" dirty="0">
                <a:solidFill>
                  <a:srgbClr val="1A1A18"/>
                </a:solidFill>
                <a:latin typeface="Nunito" pitchFamily="2" charset="0"/>
              </a:rPr>
              <a:t>Óptica. </a:t>
            </a:r>
            <a:r>
              <a:rPr lang="pt-BR" sz="2000" b="0" i="0" u="none" strike="noStrike" baseline="0" dirty="0">
                <a:solidFill>
                  <a:srgbClr val="1A1A18"/>
                </a:solidFill>
                <a:latin typeface="Nunito" pitchFamily="2" charset="0"/>
              </a:rPr>
              <a:t>A palavra óptica vem do grego </a:t>
            </a:r>
            <a:r>
              <a:rPr lang="pt-BR" sz="2000" b="0" i="1" u="none" strike="noStrike" baseline="0" dirty="0" err="1">
                <a:solidFill>
                  <a:srgbClr val="1A1A18"/>
                </a:solidFill>
                <a:latin typeface="Nunito" pitchFamily="2" charset="0"/>
              </a:rPr>
              <a:t>optíké</a:t>
            </a:r>
            <a:r>
              <a:rPr lang="pt-BR" sz="2000" b="0" i="1" u="none" strike="noStrike" baseline="0" dirty="0">
                <a:solidFill>
                  <a:srgbClr val="1A1A18"/>
                </a:solidFill>
                <a:latin typeface="Nunito" pitchFamily="2" charset="0"/>
              </a:rPr>
              <a:t> </a:t>
            </a:r>
            <a:r>
              <a:rPr lang="pt-BR" sz="2000" b="0" i="0" u="none" strike="noStrike" baseline="0" dirty="0">
                <a:solidFill>
                  <a:srgbClr val="1A1A18"/>
                </a:solidFill>
                <a:latin typeface="Nunito" pitchFamily="2" charset="0"/>
              </a:rPr>
              <a:t>e significa "relativo à visão". Na Antiguidade clássica, filósofos gregos como Platão (428 ou 427-347 a.C.) e Aristóteles (384-322 a.C.) já se perguntavam: o que é a luz? Por que vemos um objeto? Nessa época, por exemplo, acreditava-se que os olhos emitiam partículas que tornavam visíveis os objetos - hoje se sabe que só conseguimos enxergar objetos se a luz for refletida ou emitida por eles.</a:t>
            </a:r>
            <a:endParaRPr lang="pt-BR" sz="2000" dirty="0">
              <a:latin typeface="Nunito" pitchFamily="2" charset="0"/>
            </a:endParaRPr>
          </a:p>
        </p:txBody>
      </p:sp>
      <p:pic>
        <p:nvPicPr>
          <p:cNvPr id="6" name="Google Shape;268;p5">
            <a:extLst>
              <a:ext uri="{FF2B5EF4-FFF2-40B4-BE49-F238E27FC236}">
                <a16:creationId xmlns:a16="http://schemas.microsoft.com/office/drawing/2014/main" id="{96A55620-8B88-F66D-0093-69F44752CC73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42728" y="4028822"/>
            <a:ext cx="3819910" cy="2260604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269;p5">
            <a:extLst>
              <a:ext uri="{FF2B5EF4-FFF2-40B4-BE49-F238E27FC236}">
                <a16:creationId xmlns:a16="http://schemas.microsoft.com/office/drawing/2014/main" id="{505A2F80-C601-B79E-33E1-6E5DE92B6835}"/>
              </a:ext>
            </a:extLst>
          </p:cNvPr>
          <p:cNvSpPr txBox="1"/>
          <p:nvPr/>
        </p:nvSpPr>
        <p:spPr>
          <a:xfrm>
            <a:off x="437110" y="6253370"/>
            <a:ext cx="377543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u="sng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https://laysbassoblog.wixsite.com/laysbasso/post/a-hist%C3%B3ria-da-fotografia</a:t>
            </a:r>
            <a:r>
              <a:rPr lang="pt-BR" sz="9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Acesso em 30/05/2020 às 20:03</a:t>
            </a:r>
            <a:endParaRPr dirty="0"/>
          </a:p>
        </p:txBody>
      </p:sp>
      <p:sp>
        <p:nvSpPr>
          <p:cNvPr id="9" name="Google Shape;298;p9">
            <a:extLst>
              <a:ext uri="{FF2B5EF4-FFF2-40B4-BE49-F238E27FC236}">
                <a16:creationId xmlns:a16="http://schemas.microsoft.com/office/drawing/2014/main" id="{70DF42E1-E024-D6CD-1C85-4DEAF9FEF7DC}"/>
              </a:ext>
            </a:extLst>
          </p:cNvPr>
          <p:cNvSpPr/>
          <p:nvPr/>
        </p:nvSpPr>
        <p:spPr>
          <a:xfrm>
            <a:off x="7929364" y="3640101"/>
            <a:ext cx="3618307" cy="577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5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https://www.researchgate.net/figure/Figura-1-Principio-basico-da-camera-escura-estudado-por-Ibn-al-Haytham_fig1_307677701</a:t>
            </a:r>
            <a:endParaRPr sz="10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" name="Google Shape;299;p9" descr="-Princípio básico da câmera escura estudado por Ibn al-Haytham.  ">
            <a:extLst>
              <a:ext uri="{FF2B5EF4-FFF2-40B4-BE49-F238E27FC236}">
                <a16:creationId xmlns:a16="http://schemas.microsoft.com/office/drawing/2014/main" id="{C5D16C69-AE0C-3F2D-21C3-7524F7E0C0ED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988297" y="1097385"/>
            <a:ext cx="3559375" cy="2520737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331;p13">
            <a:extLst>
              <a:ext uri="{FF2B5EF4-FFF2-40B4-BE49-F238E27FC236}">
                <a16:creationId xmlns:a16="http://schemas.microsoft.com/office/drawing/2014/main" id="{95BEA36D-528D-4662-300F-999DC005C720}"/>
              </a:ext>
            </a:extLst>
          </p:cNvPr>
          <p:cNvSpPr/>
          <p:nvPr/>
        </p:nvSpPr>
        <p:spPr>
          <a:xfrm>
            <a:off x="5165156" y="6580187"/>
            <a:ext cx="3258407" cy="25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5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6"/>
              </a:rPr>
              <a:t>https://interlude.hk/william-herschel-composer-stars/</a:t>
            </a:r>
            <a:endParaRPr sz="10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" name="Google Shape;332;p13" descr="Herschelsm">
            <a:extLst>
              <a:ext uri="{FF2B5EF4-FFF2-40B4-BE49-F238E27FC236}">
                <a16:creationId xmlns:a16="http://schemas.microsoft.com/office/drawing/2014/main" id="{7D71A95C-3F41-DB05-4FFB-DFD26C506D51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270438" y="3665575"/>
            <a:ext cx="2183307" cy="286232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" name="Conector reto 1">
            <a:extLst>
              <a:ext uri="{FF2B5EF4-FFF2-40B4-BE49-F238E27FC236}">
                <a16:creationId xmlns:a16="http://schemas.microsoft.com/office/drawing/2014/main" id="{67F71C3C-9007-5F27-4D6E-63411A7F2165}"/>
              </a:ext>
            </a:extLst>
          </p:cNvPr>
          <p:cNvCxnSpPr/>
          <p:nvPr/>
        </p:nvCxnSpPr>
        <p:spPr>
          <a:xfrm>
            <a:off x="193964" y="1014036"/>
            <a:ext cx="11499273" cy="0"/>
          </a:xfrm>
          <a:prstGeom prst="line">
            <a:avLst/>
          </a:prstGeom>
          <a:ln w="28575">
            <a:solidFill>
              <a:srgbClr val="0A980A"/>
            </a:solidFill>
          </a:ln>
          <a:effectLst>
            <a:glow rad="1397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834476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9" grpId="0"/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ixaDeTexto 7">
            <a:extLst>
              <a:ext uri="{FF2B5EF4-FFF2-40B4-BE49-F238E27FC236}">
                <a16:creationId xmlns:a16="http://schemas.microsoft.com/office/drawing/2014/main" id="{5DA7E2B2-8466-5FF6-46DA-AC4F9FCE7CDE}"/>
              </a:ext>
            </a:extLst>
          </p:cNvPr>
          <p:cNvSpPr txBox="1"/>
          <p:nvPr/>
        </p:nvSpPr>
        <p:spPr>
          <a:xfrm>
            <a:off x="193964" y="415219"/>
            <a:ext cx="87699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atin typeface="Nunito ExtraBold" pitchFamily="2" charset="0"/>
              </a:rPr>
              <a:t>Princípios da óptica geométrica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0193C62A-56E9-20FF-6BE0-EDF5FB8FE434}"/>
              </a:ext>
            </a:extLst>
          </p:cNvPr>
          <p:cNvSpPr txBox="1"/>
          <p:nvPr/>
        </p:nvSpPr>
        <p:spPr>
          <a:xfrm>
            <a:off x="96982" y="1221846"/>
            <a:ext cx="11887200" cy="17095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sz="1800" b="0" i="0" u="none" strike="noStrike" baseline="0" dirty="0">
                <a:solidFill>
                  <a:srgbClr val="1A1A18"/>
                </a:solidFill>
                <a:latin typeface="Arial" panose="020B0604020202020204" pitchFamily="34" charset="0"/>
              </a:rPr>
              <a:t>A Óptica divide-se em </a:t>
            </a:r>
            <a:r>
              <a:rPr lang="pt-BR" sz="1800" b="1" i="0" u="none" strike="noStrike" baseline="0" dirty="0">
                <a:solidFill>
                  <a:srgbClr val="1A1A18"/>
                </a:solidFill>
                <a:latin typeface="Arial" panose="020B0604020202020204" pitchFamily="34" charset="0"/>
              </a:rPr>
              <a:t>óptica física </a:t>
            </a:r>
            <a:r>
              <a:rPr lang="pt-BR" sz="1800" b="0" i="0" u="none" strike="noStrike" baseline="0" dirty="0">
                <a:solidFill>
                  <a:srgbClr val="1A1A18"/>
                </a:solidFill>
                <a:latin typeface="Arial" panose="020B0604020202020204" pitchFamily="34" charset="0"/>
              </a:rPr>
              <a:t>- que estuda a natureza e as propriedades da luz, assim como seu comportamento ao interagir com objetos ou consigo mesma – </a:t>
            </a:r>
          </a:p>
          <a:p>
            <a:pPr algn="just">
              <a:lnSpc>
                <a:spcPct val="150000"/>
              </a:lnSpc>
            </a:pPr>
            <a:r>
              <a:rPr lang="pt-BR" sz="1800" b="0" i="0" u="none" strike="noStrike" baseline="0" dirty="0">
                <a:solidFill>
                  <a:srgbClr val="1A1A18"/>
                </a:solidFill>
                <a:latin typeface="Arial" panose="020B0604020202020204" pitchFamily="34" charset="0"/>
              </a:rPr>
              <a:t>E</a:t>
            </a:r>
            <a:r>
              <a:rPr lang="pt-BR" dirty="0">
                <a:solidFill>
                  <a:srgbClr val="1A1A18"/>
                </a:solidFill>
                <a:latin typeface="Arial" panose="020B0604020202020204" pitchFamily="34" charset="0"/>
              </a:rPr>
              <a:t> </a:t>
            </a:r>
            <a:r>
              <a:rPr lang="pt-BR" sz="1800" b="1" i="0" u="none" strike="noStrike" baseline="0" dirty="0">
                <a:solidFill>
                  <a:srgbClr val="1A1A18"/>
                </a:solidFill>
                <a:latin typeface="Arial" panose="020B0604020202020204" pitchFamily="34" charset="0"/>
              </a:rPr>
              <a:t>óptica geométrica </a:t>
            </a:r>
            <a:r>
              <a:rPr lang="pt-BR" sz="1800" b="0" i="0" u="none" strike="noStrike" baseline="0" dirty="0">
                <a:solidFill>
                  <a:srgbClr val="1A1A18"/>
                </a:solidFill>
                <a:latin typeface="Arial" panose="020B0604020202020204" pitchFamily="34" charset="0"/>
              </a:rPr>
              <a:t>- em que são vistos os fenômenos luminosos através da geometria, sem se importar com o caráter inato da luz.</a:t>
            </a:r>
            <a:endParaRPr lang="pt-BR" dirty="0"/>
          </a:p>
        </p:txBody>
      </p:sp>
      <p:pic>
        <p:nvPicPr>
          <p:cNvPr id="2050" name="Picture 2" descr="O espectro eletromagnético (artigo) | Khan Academy">
            <a:extLst>
              <a:ext uri="{FF2B5EF4-FFF2-40B4-BE49-F238E27FC236}">
                <a16:creationId xmlns:a16="http://schemas.microsoft.com/office/drawing/2014/main" id="{9B117BC7-B670-7E21-375F-A23EDF8261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5050" y="3375121"/>
            <a:ext cx="7581900" cy="3247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" name="Conector reto 1">
            <a:extLst>
              <a:ext uri="{FF2B5EF4-FFF2-40B4-BE49-F238E27FC236}">
                <a16:creationId xmlns:a16="http://schemas.microsoft.com/office/drawing/2014/main" id="{01A35C10-EFDB-50AE-0706-97492DCEF933}"/>
              </a:ext>
            </a:extLst>
          </p:cNvPr>
          <p:cNvCxnSpPr/>
          <p:nvPr/>
        </p:nvCxnSpPr>
        <p:spPr>
          <a:xfrm>
            <a:off x="193964" y="1014036"/>
            <a:ext cx="11499273" cy="0"/>
          </a:xfrm>
          <a:prstGeom prst="line">
            <a:avLst/>
          </a:prstGeom>
          <a:ln w="28575">
            <a:solidFill>
              <a:srgbClr val="0A980A"/>
            </a:solidFill>
          </a:ln>
          <a:effectLst>
            <a:glow rad="1397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3091649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ixaDeTexto 7">
            <a:extLst>
              <a:ext uri="{FF2B5EF4-FFF2-40B4-BE49-F238E27FC236}">
                <a16:creationId xmlns:a16="http://schemas.microsoft.com/office/drawing/2014/main" id="{5DA7E2B2-8466-5FF6-46DA-AC4F9FCE7CDE}"/>
              </a:ext>
            </a:extLst>
          </p:cNvPr>
          <p:cNvSpPr txBox="1"/>
          <p:nvPr/>
        </p:nvSpPr>
        <p:spPr>
          <a:xfrm>
            <a:off x="193964" y="457089"/>
            <a:ext cx="66501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atin typeface="Nunito ExtraBold" pitchFamily="2" charset="0"/>
              </a:rPr>
              <a:t>LUZ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D5049317-3EB2-01CE-0C4B-6BD32E6C071E}"/>
              </a:ext>
            </a:extLst>
          </p:cNvPr>
          <p:cNvSpPr txBox="1"/>
          <p:nvPr/>
        </p:nvSpPr>
        <p:spPr>
          <a:xfrm>
            <a:off x="193964" y="1332454"/>
            <a:ext cx="1126374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pt-BR" sz="2000" dirty="0">
                <a:latin typeface="Nunito" pitchFamily="2" charset="0"/>
              </a:rPr>
              <a:t>Define-se </a:t>
            </a:r>
            <a:r>
              <a:rPr lang="pt-BR" sz="2000" b="1" dirty="0">
                <a:latin typeface="Nunito" pitchFamily="2" charset="0"/>
              </a:rPr>
              <a:t>luz</a:t>
            </a:r>
            <a:r>
              <a:rPr lang="pt-BR" sz="2000" dirty="0">
                <a:latin typeface="Nunito" pitchFamily="2" charset="0"/>
              </a:rPr>
              <a:t> como o agente físico que sensibiliza nossos órgãos visuais. A luz é uma onda eletromagnética.</a:t>
            </a:r>
          </a:p>
        </p:txBody>
      </p:sp>
      <p:pic>
        <p:nvPicPr>
          <p:cNvPr id="3074" name="Picture 2" descr="Luz Rgb Sticker by RLL ENGENHARIA &amp; TECNOLOGIA">
            <a:extLst>
              <a:ext uri="{FF2B5EF4-FFF2-40B4-BE49-F238E27FC236}">
                <a16:creationId xmlns:a16="http://schemas.microsoft.com/office/drawing/2014/main" id="{78F304E2-3238-54FE-F403-3CF1AC6953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0" y="2040340"/>
            <a:ext cx="3810000" cy="509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Martin Sticker by Harman Pro Brasil">
            <a:extLst>
              <a:ext uri="{FF2B5EF4-FFF2-40B4-BE49-F238E27FC236}">
                <a16:creationId xmlns:a16="http://schemas.microsoft.com/office/drawing/2014/main" id="{820B59D2-0CBC-F069-52BD-C265A332F6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146"/>
          <a:stretch/>
        </p:blipFill>
        <p:spPr bwMode="auto">
          <a:xfrm>
            <a:off x="799234" y="3664298"/>
            <a:ext cx="3648075" cy="3193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" name="Conector reto 1">
            <a:extLst>
              <a:ext uri="{FF2B5EF4-FFF2-40B4-BE49-F238E27FC236}">
                <a16:creationId xmlns:a16="http://schemas.microsoft.com/office/drawing/2014/main" id="{E1A5C543-73B6-B758-05D8-8BC2882C87F2}"/>
              </a:ext>
            </a:extLst>
          </p:cNvPr>
          <p:cNvCxnSpPr/>
          <p:nvPr/>
        </p:nvCxnSpPr>
        <p:spPr>
          <a:xfrm>
            <a:off x="193964" y="1138727"/>
            <a:ext cx="11499273" cy="0"/>
          </a:xfrm>
          <a:prstGeom prst="line">
            <a:avLst/>
          </a:prstGeom>
          <a:ln w="28575">
            <a:solidFill>
              <a:srgbClr val="0A980A"/>
            </a:solidFill>
          </a:ln>
          <a:effectLst>
            <a:glow rad="1397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293276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ixaDeTexto 7">
            <a:extLst>
              <a:ext uri="{FF2B5EF4-FFF2-40B4-BE49-F238E27FC236}">
                <a16:creationId xmlns:a16="http://schemas.microsoft.com/office/drawing/2014/main" id="{5DA7E2B2-8466-5FF6-46DA-AC4F9FCE7CDE}"/>
              </a:ext>
            </a:extLst>
          </p:cNvPr>
          <p:cNvSpPr txBox="1"/>
          <p:nvPr/>
        </p:nvSpPr>
        <p:spPr>
          <a:xfrm>
            <a:off x="250824" y="369223"/>
            <a:ext cx="66501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atin typeface="Nunito ExtraBold" pitchFamily="2" charset="0"/>
              </a:rPr>
              <a:t>LUZ</a:t>
            </a:r>
          </a:p>
        </p:txBody>
      </p:sp>
      <p:sp>
        <p:nvSpPr>
          <p:cNvPr id="58" name="Elipse 57">
            <a:extLst>
              <a:ext uri="{FF2B5EF4-FFF2-40B4-BE49-F238E27FC236}">
                <a16:creationId xmlns:a16="http://schemas.microsoft.com/office/drawing/2014/main" id="{9605ADD6-4807-1281-F39D-989E4BBF774D}"/>
              </a:ext>
            </a:extLst>
          </p:cNvPr>
          <p:cNvSpPr/>
          <p:nvPr/>
        </p:nvSpPr>
        <p:spPr>
          <a:xfrm>
            <a:off x="539750" y="3644900"/>
            <a:ext cx="1368425" cy="1368425"/>
          </a:xfrm>
          <a:prstGeom prst="ellipse">
            <a:avLst/>
          </a:prstGeom>
          <a:solidFill>
            <a:srgbClr val="F79646">
              <a:lumMod val="40000"/>
              <a:lumOff val="60000"/>
            </a:srgbClr>
          </a:solidFill>
          <a:ln w="25400" cap="flat" cmpd="sng" algn="ctr">
            <a:solidFill>
              <a:srgbClr val="FFC000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9" name="Retângulo de cantos arredondados 1">
            <a:extLst>
              <a:ext uri="{FF2B5EF4-FFF2-40B4-BE49-F238E27FC236}">
                <a16:creationId xmlns:a16="http://schemas.microsoft.com/office/drawing/2014/main" id="{FD843AC0-6D4E-946E-F46B-2028235DEEDA}"/>
              </a:ext>
            </a:extLst>
          </p:cNvPr>
          <p:cNvSpPr/>
          <p:nvPr/>
        </p:nvSpPr>
        <p:spPr>
          <a:xfrm>
            <a:off x="250824" y="2327275"/>
            <a:ext cx="11539393" cy="715089"/>
          </a:xfrm>
          <a:prstGeom prst="roundRect">
            <a:avLst/>
          </a:prstGeom>
          <a:noFill/>
          <a:ln w="9525" cap="flat" cmpd="sng" algn="ctr">
            <a:noFill/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just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uLnTx/>
                <a:uFillTx/>
                <a:latin typeface="Nunito" pitchFamily="2" charset="0"/>
              </a:rPr>
              <a:t>Raios de luz</a:t>
            </a:r>
            <a:r>
              <a:rPr kumimoji="0" lang="pt-BR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uLnTx/>
                <a:uFillTx/>
                <a:latin typeface="Nunito" pitchFamily="2" charset="0"/>
              </a:rPr>
              <a:t> são linhas que representam a direção e o sentido de propagação da luz. A ideia de raios de luz é puramente teórica e tem como objetivo facilitar o estudo.</a:t>
            </a:r>
          </a:p>
        </p:txBody>
      </p:sp>
      <p:sp>
        <p:nvSpPr>
          <p:cNvPr id="60" name="Retângulo de cantos arredondados 6">
            <a:extLst>
              <a:ext uri="{FF2B5EF4-FFF2-40B4-BE49-F238E27FC236}">
                <a16:creationId xmlns:a16="http://schemas.microsoft.com/office/drawing/2014/main" id="{CE5F8A98-38EE-435A-09F1-437571FD8A0A}"/>
              </a:ext>
            </a:extLst>
          </p:cNvPr>
          <p:cNvSpPr/>
          <p:nvPr/>
        </p:nvSpPr>
        <p:spPr>
          <a:xfrm>
            <a:off x="179388" y="1052513"/>
            <a:ext cx="11610830" cy="1123712"/>
          </a:xfrm>
          <a:prstGeom prst="roundRect">
            <a:avLst/>
          </a:pr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wrap="square">
            <a:spAutoFit/>
          </a:bodyPr>
          <a:lstStyle/>
          <a:p>
            <a:pPr marL="0" marR="0" lvl="0" indent="0" algn="just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unito" pitchFamily="2" charset="0"/>
              </a:rPr>
              <a:t>Óptica Geométrica</a:t>
            </a:r>
            <a:r>
              <a:rPr kumimoji="0" lang="pt-BR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unito" pitchFamily="2" charset="0"/>
              </a:rPr>
              <a:t> estuda os fenômenos luminosos baseados em leis empíricas (experimentais). São explicados sem que haja necessidade de se conhecer a natureza física da luz. A óptica geométrica usa como ferramenta de estudo a geometria.</a:t>
            </a:r>
          </a:p>
        </p:txBody>
      </p:sp>
      <p:cxnSp>
        <p:nvCxnSpPr>
          <p:cNvPr id="63" name="Conector de seta reta 12">
            <a:extLst>
              <a:ext uri="{FF2B5EF4-FFF2-40B4-BE49-F238E27FC236}">
                <a16:creationId xmlns:a16="http://schemas.microsoft.com/office/drawing/2014/main" id="{336351DC-3F86-2987-AC69-6C400B92D150}"/>
              </a:ext>
            </a:extLst>
          </p:cNvPr>
          <p:cNvCxnSpPr>
            <a:cxnSpLocks/>
          </p:cNvCxnSpPr>
          <p:nvPr/>
        </p:nvCxnSpPr>
        <p:spPr>
          <a:xfrm flipH="1" flipV="1">
            <a:off x="539750" y="3716338"/>
            <a:ext cx="558800" cy="376237"/>
          </a:xfrm>
          <a:prstGeom prst="straightConnector1">
            <a:avLst/>
          </a:prstGeom>
          <a:noFill/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  <a:tailEnd type="arrow"/>
          </a:ln>
          <a:effectLst/>
        </p:spPr>
      </p:cxnSp>
      <p:cxnSp>
        <p:nvCxnSpPr>
          <p:cNvPr id="3072" name="Conector de seta reta 13">
            <a:extLst>
              <a:ext uri="{FF2B5EF4-FFF2-40B4-BE49-F238E27FC236}">
                <a16:creationId xmlns:a16="http://schemas.microsoft.com/office/drawing/2014/main" id="{0DF0DF2B-E6BD-35A2-7F33-70FE1A9780AF}"/>
              </a:ext>
            </a:extLst>
          </p:cNvPr>
          <p:cNvCxnSpPr/>
          <p:nvPr/>
        </p:nvCxnSpPr>
        <p:spPr>
          <a:xfrm flipH="1" flipV="1">
            <a:off x="323850" y="4221163"/>
            <a:ext cx="703263" cy="71437"/>
          </a:xfrm>
          <a:prstGeom prst="straightConnector1">
            <a:avLst/>
          </a:prstGeom>
          <a:noFill/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  <a:tailEnd type="arrow"/>
          </a:ln>
          <a:effectLst/>
        </p:spPr>
      </p:cxnSp>
      <p:cxnSp>
        <p:nvCxnSpPr>
          <p:cNvPr id="3073" name="Conector de seta reta 15">
            <a:extLst>
              <a:ext uri="{FF2B5EF4-FFF2-40B4-BE49-F238E27FC236}">
                <a16:creationId xmlns:a16="http://schemas.microsoft.com/office/drawing/2014/main" id="{04A74D06-E1AA-21EF-0020-F4C8A6472B20}"/>
              </a:ext>
            </a:extLst>
          </p:cNvPr>
          <p:cNvCxnSpPr/>
          <p:nvPr/>
        </p:nvCxnSpPr>
        <p:spPr>
          <a:xfrm flipV="1">
            <a:off x="1169988" y="3284538"/>
            <a:ext cx="17462" cy="576262"/>
          </a:xfrm>
          <a:prstGeom prst="straightConnector1">
            <a:avLst/>
          </a:prstGeom>
          <a:noFill/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  <a:tailEnd type="arrow"/>
          </a:ln>
          <a:effectLst/>
        </p:spPr>
      </p:cxnSp>
      <p:cxnSp>
        <p:nvCxnSpPr>
          <p:cNvPr id="3075" name="Conector de seta reta 17">
            <a:extLst>
              <a:ext uri="{FF2B5EF4-FFF2-40B4-BE49-F238E27FC236}">
                <a16:creationId xmlns:a16="http://schemas.microsoft.com/office/drawing/2014/main" id="{0A0676FE-A7B0-A435-3F26-90408013FD8B}"/>
              </a:ext>
            </a:extLst>
          </p:cNvPr>
          <p:cNvCxnSpPr/>
          <p:nvPr/>
        </p:nvCxnSpPr>
        <p:spPr>
          <a:xfrm flipV="1">
            <a:off x="1258888" y="3789363"/>
            <a:ext cx="560387" cy="374650"/>
          </a:xfrm>
          <a:prstGeom prst="straightConnector1">
            <a:avLst/>
          </a:prstGeom>
          <a:noFill/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  <a:tailEnd type="arrow"/>
          </a:ln>
          <a:effectLst/>
        </p:spPr>
      </p:cxnSp>
      <p:cxnSp>
        <p:nvCxnSpPr>
          <p:cNvPr id="3077" name="Conector de seta reta 18">
            <a:extLst>
              <a:ext uri="{FF2B5EF4-FFF2-40B4-BE49-F238E27FC236}">
                <a16:creationId xmlns:a16="http://schemas.microsoft.com/office/drawing/2014/main" id="{42BAAE93-C8A5-1FF6-9DF0-3A8DD384022C}"/>
              </a:ext>
            </a:extLst>
          </p:cNvPr>
          <p:cNvCxnSpPr/>
          <p:nvPr/>
        </p:nvCxnSpPr>
        <p:spPr>
          <a:xfrm flipV="1">
            <a:off x="1349375" y="4292600"/>
            <a:ext cx="701675" cy="73025"/>
          </a:xfrm>
          <a:prstGeom prst="straightConnector1">
            <a:avLst/>
          </a:prstGeom>
          <a:noFill/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  <a:tailEnd type="arrow"/>
          </a:ln>
          <a:effectLst/>
        </p:spPr>
      </p:cxnSp>
      <p:cxnSp>
        <p:nvCxnSpPr>
          <p:cNvPr id="3078" name="Conector de seta reta 19">
            <a:extLst>
              <a:ext uri="{FF2B5EF4-FFF2-40B4-BE49-F238E27FC236}">
                <a16:creationId xmlns:a16="http://schemas.microsoft.com/office/drawing/2014/main" id="{C6A9D989-B664-32E2-CE76-824666B246F9}"/>
              </a:ext>
            </a:extLst>
          </p:cNvPr>
          <p:cNvCxnSpPr/>
          <p:nvPr/>
        </p:nvCxnSpPr>
        <p:spPr>
          <a:xfrm flipH="1">
            <a:off x="395288" y="4445000"/>
            <a:ext cx="703262" cy="279400"/>
          </a:xfrm>
          <a:prstGeom prst="straightConnector1">
            <a:avLst/>
          </a:prstGeom>
          <a:noFill/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  <a:tailEnd type="arrow"/>
          </a:ln>
          <a:effectLst/>
        </p:spPr>
      </p:cxnSp>
      <p:cxnSp>
        <p:nvCxnSpPr>
          <p:cNvPr id="3080" name="Conector de seta reta 21">
            <a:extLst>
              <a:ext uri="{FF2B5EF4-FFF2-40B4-BE49-F238E27FC236}">
                <a16:creationId xmlns:a16="http://schemas.microsoft.com/office/drawing/2014/main" id="{D1FBE866-0EC4-D98A-ABFF-22E5F3F3DF26}"/>
              </a:ext>
            </a:extLst>
          </p:cNvPr>
          <p:cNvCxnSpPr/>
          <p:nvPr/>
        </p:nvCxnSpPr>
        <p:spPr>
          <a:xfrm>
            <a:off x="1331913" y="4437063"/>
            <a:ext cx="647700" cy="287337"/>
          </a:xfrm>
          <a:prstGeom prst="straightConnector1">
            <a:avLst/>
          </a:prstGeom>
          <a:noFill/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  <a:tailEnd type="arrow"/>
          </a:ln>
          <a:effectLst/>
        </p:spPr>
      </p:cxnSp>
      <p:sp>
        <p:nvSpPr>
          <p:cNvPr id="3081" name="CaixaDeTexto 25">
            <a:extLst>
              <a:ext uri="{FF2B5EF4-FFF2-40B4-BE49-F238E27FC236}">
                <a16:creationId xmlns:a16="http://schemas.microsoft.com/office/drawing/2014/main" id="{E8E977C1-0406-B9D4-FD06-FDAE11E9A7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63713" y="5795963"/>
            <a:ext cx="1338262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pt-BR" i="1">
                <a:solidFill>
                  <a:prstClr val="black"/>
                </a:solidFill>
                <a:latin typeface="Nunito" pitchFamily="2" charset="0"/>
                <a:cs typeface="Arial" charset="0"/>
              </a:rPr>
              <a:t>Raio de luz</a:t>
            </a:r>
          </a:p>
        </p:txBody>
      </p:sp>
      <p:pic>
        <p:nvPicPr>
          <p:cNvPr id="4102" name="Picture 6" descr="Burning On Fire Sticker by Asher Angel">
            <a:extLst>
              <a:ext uri="{FF2B5EF4-FFF2-40B4-BE49-F238E27FC236}">
                <a16:creationId xmlns:a16="http://schemas.microsoft.com/office/drawing/2014/main" id="{1A3149FB-9653-F8E7-1CEC-5E7E84C943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15" r="30889" b="19546"/>
          <a:stretch/>
        </p:blipFill>
        <p:spPr bwMode="auto">
          <a:xfrm>
            <a:off x="676395" y="3959875"/>
            <a:ext cx="1108557" cy="2854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06" name="Trapezóide 30">
            <a:extLst>
              <a:ext uri="{FF2B5EF4-FFF2-40B4-BE49-F238E27FC236}">
                <a16:creationId xmlns:a16="http://schemas.microsoft.com/office/drawing/2014/main" id="{E6DBB821-6E43-DD13-FA2B-D861D3FC7939}"/>
              </a:ext>
            </a:extLst>
          </p:cNvPr>
          <p:cNvSpPr/>
          <p:nvPr/>
        </p:nvSpPr>
        <p:spPr>
          <a:xfrm rot="10800000">
            <a:off x="6636616" y="3815637"/>
            <a:ext cx="1150938" cy="1177925"/>
          </a:xfrm>
          <a:prstGeom prst="trapezoid">
            <a:avLst/>
          </a:prstGeom>
          <a:solidFill>
            <a:srgbClr val="F79646">
              <a:lumMod val="40000"/>
              <a:lumOff val="60000"/>
            </a:srgbClr>
          </a:solidFill>
          <a:ln w="25400" cap="flat" cmpd="sng" algn="ctr">
            <a:solidFill>
              <a:srgbClr val="FFC000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107" name="Retângulo de cantos arredondados 26">
            <a:extLst>
              <a:ext uri="{FF2B5EF4-FFF2-40B4-BE49-F238E27FC236}">
                <a16:creationId xmlns:a16="http://schemas.microsoft.com/office/drawing/2014/main" id="{5851D0F0-C7D8-0F88-FEFD-6C4372DBD016}"/>
              </a:ext>
            </a:extLst>
          </p:cNvPr>
          <p:cNvSpPr/>
          <p:nvPr/>
        </p:nvSpPr>
        <p:spPr>
          <a:xfrm>
            <a:off x="6995391" y="5328525"/>
            <a:ext cx="425450" cy="1223962"/>
          </a:xfrm>
          <a:prstGeom prst="roundRect">
            <a:avLst/>
          </a:prstGeom>
          <a:solidFill>
            <a:sysClr val="windowText" lastClr="000000">
              <a:lumMod val="75000"/>
              <a:lumOff val="25000"/>
            </a:sysClr>
          </a:solidFill>
          <a:ln w="25400" cap="flat" cmpd="sng" algn="ctr">
            <a:solidFill>
              <a:sysClr val="windowText" lastClr="000000">
                <a:lumMod val="85000"/>
                <a:lumOff val="15000"/>
              </a:sys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108" name="Retângulo com Canto Aparado do Mesmo Lado 27">
            <a:extLst>
              <a:ext uri="{FF2B5EF4-FFF2-40B4-BE49-F238E27FC236}">
                <a16:creationId xmlns:a16="http://schemas.microsoft.com/office/drawing/2014/main" id="{3F151420-2D00-CA99-A6C8-749594CD9006}"/>
              </a:ext>
            </a:extLst>
          </p:cNvPr>
          <p:cNvSpPr/>
          <p:nvPr/>
        </p:nvSpPr>
        <p:spPr>
          <a:xfrm rot="10800000">
            <a:off x="6852516" y="4968162"/>
            <a:ext cx="719138" cy="546100"/>
          </a:xfrm>
          <a:prstGeom prst="snip2SameRect">
            <a:avLst/>
          </a:prstGeom>
          <a:solidFill>
            <a:sysClr val="windowText" lastClr="000000">
              <a:lumMod val="75000"/>
              <a:lumOff val="25000"/>
            </a:sysClr>
          </a:solidFill>
          <a:ln w="25400" cap="flat" cmpd="sng" algn="ctr">
            <a:solidFill>
              <a:sysClr val="windowText" lastClr="000000">
                <a:lumMod val="85000"/>
                <a:lumOff val="15000"/>
              </a:sys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3109" name="Conector de seta reta 31">
            <a:extLst>
              <a:ext uri="{FF2B5EF4-FFF2-40B4-BE49-F238E27FC236}">
                <a16:creationId xmlns:a16="http://schemas.microsoft.com/office/drawing/2014/main" id="{49E1810C-DF5B-A2CB-E690-BF2EE17CE85F}"/>
              </a:ext>
            </a:extLst>
          </p:cNvPr>
          <p:cNvCxnSpPr/>
          <p:nvPr/>
        </p:nvCxnSpPr>
        <p:spPr>
          <a:xfrm flipV="1">
            <a:off x="7211291" y="3671175"/>
            <a:ext cx="0" cy="1296987"/>
          </a:xfrm>
          <a:prstGeom prst="straightConnector1">
            <a:avLst/>
          </a:prstGeom>
          <a:noFill/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  <a:tailEnd type="arrow"/>
          </a:ln>
          <a:effectLst/>
        </p:spPr>
      </p:cxnSp>
      <p:cxnSp>
        <p:nvCxnSpPr>
          <p:cNvPr id="3110" name="Conector de seta reta 35">
            <a:extLst>
              <a:ext uri="{FF2B5EF4-FFF2-40B4-BE49-F238E27FC236}">
                <a16:creationId xmlns:a16="http://schemas.microsoft.com/office/drawing/2014/main" id="{E8FBC088-B227-4A23-620B-201985F6C101}"/>
              </a:ext>
            </a:extLst>
          </p:cNvPr>
          <p:cNvCxnSpPr/>
          <p:nvPr/>
        </p:nvCxnSpPr>
        <p:spPr>
          <a:xfrm flipV="1">
            <a:off x="7363691" y="3671175"/>
            <a:ext cx="280988" cy="1296987"/>
          </a:xfrm>
          <a:prstGeom prst="straightConnector1">
            <a:avLst/>
          </a:prstGeom>
          <a:noFill/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  <a:tailEnd type="arrow"/>
          </a:ln>
          <a:effectLst/>
        </p:spPr>
      </p:cxnSp>
      <p:cxnSp>
        <p:nvCxnSpPr>
          <p:cNvPr id="3111" name="Conector de seta reta 37">
            <a:extLst>
              <a:ext uri="{FF2B5EF4-FFF2-40B4-BE49-F238E27FC236}">
                <a16:creationId xmlns:a16="http://schemas.microsoft.com/office/drawing/2014/main" id="{F1E82FC0-1E5C-9CA8-9285-7849B135CA6A}"/>
              </a:ext>
            </a:extLst>
          </p:cNvPr>
          <p:cNvCxnSpPr/>
          <p:nvPr/>
        </p:nvCxnSpPr>
        <p:spPr>
          <a:xfrm flipH="1" flipV="1">
            <a:off x="6779491" y="3671175"/>
            <a:ext cx="296863" cy="1296987"/>
          </a:xfrm>
          <a:prstGeom prst="straightConnector1">
            <a:avLst/>
          </a:prstGeom>
          <a:noFill/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  <a:tailEnd type="arrow"/>
          </a:ln>
          <a:effectLst/>
        </p:spPr>
      </p:cxnSp>
      <p:sp>
        <p:nvSpPr>
          <p:cNvPr id="3112" name="Fluxograma: Atraso 3111">
            <a:extLst>
              <a:ext uri="{FF2B5EF4-FFF2-40B4-BE49-F238E27FC236}">
                <a16:creationId xmlns:a16="http://schemas.microsoft.com/office/drawing/2014/main" id="{C45E106A-5960-D649-5ACE-FEFCE5DA4BDE}"/>
              </a:ext>
            </a:extLst>
          </p:cNvPr>
          <p:cNvSpPr/>
          <p:nvPr/>
        </p:nvSpPr>
        <p:spPr>
          <a:xfrm rot="16200000">
            <a:off x="7175572" y="4643519"/>
            <a:ext cx="73025" cy="576262"/>
          </a:xfrm>
          <a:prstGeom prst="flowChartDelay">
            <a:avLst/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3113" name="Grupo 43">
            <a:extLst>
              <a:ext uri="{FF2B5EF4-FFF2-40B4-BE49-F238E27FC236}">
                <a16:creationId xmlns:a16="http://schemas.microsoft.com/office/drawing/2014/main" id="{3490CFF7-EE85-648B-84A9-E9CF8D873C56}"/>
              </a:ext>
            </a:extLst>
          </p:cNvPr>
          <p:cNvGrpSpPr>
            <a:grpSpLocks/>
          </p:cNvGrpSpPr>
          <p:nvPr/>
        </p:nvGrpSpPr>
        <p:grpSpPr bwMode="auto">
          <a:xfrm>
            <a:off x="7139854" y="6192125"/>
            <a:ext cx="144462" cy="215900"/>
            <a:chOff x="3635896" y="4221088"/>
            <a:chExt cx="360040" cy="576064"/>
          </a:xfrm>
        </p:grpSpPr>
        <p:sp>
          <p:nvSpPr>
            <p:cNvPr id="3114" name="Retângulo de cantos arredondados 41">
              <a:extLst>
                <a:ext uri="{FF2B5EF4-FFF2-40B4-BE49-F238E27FC236}">
                  <a16:creationId xmlns:a16="http://schemas.microsoft.com/office/drawing/2014/main" id="{9E0A0273-0CA8-312F-2E53-797603EDD76A}"/>
                </a:ext>
              </a:extLst>
            </p:cNvPr>
            <p:cNvSpPr/>
            <p:nvPr/>
          </p:nvSpPr>
          <p:spPr>
            <a:xfrm>
              <a:off x="3635896" y="4221088"/>
              <a:ext cx="360040" cy="576064"/>
            </a:xfrm>
            <a:prstGeom prst="roundRect">
              <a:avLst/>
            </a:prstGeom>
            <a:solidFill>
              <a:srgbClr val="C0504D">
                <a:lumMod val="50000"/>
              </a:srgbClr>
            </a:solidFill>
            <a:ln w="25400" cap="flat" cmpd="sng" algn="ctr">
              <a:solidFill>
                <a:srgbClr val="EEECE1">
                  <a:lumMod val="10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115" name="Arredondar Retângulo no Mesmo Canto Lateral 42">
              <a:extLst>
                <a:ext uri="{FF2B5EF4-FFF2-40B4-BE49-F238E27FC236}">
                  <a16:creationId xmlns:a16="http://schemas.microsoft.com/office/drawing/2014/main" id="{6878902F-4DE8-B291-41AC-76773814A0C2}"/>
                </a:ext>
              </a:extLst>
            </p:cNvPr>
            <p:cNvSpPr/>
            <p:nvPr/>
          </p:nvSpPr>
          <p:spPr>
            <a:xfrm>
              <a:off x="3707113" y="4293095"/>
              <a:ext cx="217606" cy="216025"/>
            </a:xfrm>
            <a:prstGeom prst="round2SameRect">
              <a:avLst/>
            </a:prstGeom>
            <a:solidFill>
              <a:srgbClr val="C0504D">
                <a:lumMod val="60000"/>
                <a:lumOff val="40000"/>
              </a:srgbClr>
            </a:solidFill>
            <a:ln w="25400" cap="flat" cmpd="sng" algn="ctr">
              <a:solidFill>
                <a:srgbClr val="C0504D">
                  <a:lumMod val="75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3126" name="CaixaDeTexto 44">
            <a:extLst>
              <a:ext uri="{FF2B5EF4-FFF2-40B4-BE49-F238E27FC236}">
                <a16:creationId xmlns:a16="http://schemas.microsoft.com/office/drawing/2014/main" id="{B770CE9D-AFD7-31A7-7CE5-680CF4CC0E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71961" y="5795962"/>
            <a:ext cx="142875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pt-BR" i="1" dirty="0">
                <a:latin typeface="Nunito" pitchFamily="2" charset="0"/>
              </a:rPr>
              <a:t>Feixe de luz</a:t>
            </a:r>
          </a:p>
        </p:txBody>
      </p:sp>
      <p:cxnSp>
        <p:nvCxnSpPr>
          <p:cNvPr id="2" name="Conector reto 1">
            <a:extLst>
              <a:ext uri="{FF2B5EF4-FFF2-40B4-BE49-F238E27FC236}">
                <a16:creationId xmlns:a16="http://schemas.microsoft.com/office/drawing/2014/main" id="{BB65597D-DAF0-ABBC-FD13-1DEF08B33550}"/>
              </a:ext>
            </a:extLst>
          </p:cNvPr>
          <p:cNvCxnSpPr/>
          <p:nvPr/>
        </p:nvCxnSpPr>
        <p:spPr>
          <a:xfrm>
            <a:off x="193964" y="1014036"/>
            <a:ext cx="11499273" cy="0"/>
          </a:xfrm>
          <a:prstGeom prst="line">
            <a:avLst/>
          </a:prstGeom>
          <a:ln w="28575">
            <a:solidFill>
              <a:srgbClr val="0A980A"/>
            </a:solidFill>
          </a:ln>
          <a:effectLst>
            <a:glow rad="1397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176925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50" tmFilter="0, 0; .2, .5; .8, .5; 1, 0"/>
                                        <p:tgtEl>
                                          <p:spTgt spid="310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125" autoRev="1" fill="hold"/>
                                        <p:tgtEl>
                                          <p:spTgt spid="310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0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ixaDeTexto 7">
            <a:extLst>
              <a:ext uri="{FF2B5EF4-FFF2-40B4-BE49-F238E27FC236}">
                <a16:creationId xmlns:a16="http://schemas.microsoft.com/office/drawing/2014/main" id="{5DA7E2B2-8466-5FF6-46DA-AC4F9FCE7CDE}"/>
              </a:ext>
            </a:extLst>
          </p:cNvPr>
          <p:cNvSpPr txBox="1"/>
          <p:nvPr/>
        </p:nvSpPr>
        <p:spPr>
          <a:xfrm>
            <a:off x="193964" y="385982"/>
            <a:ext cx="66501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atin typeface="Nunito ExtraBold" pitchFamily="2" charset="0"/>
              </a:rPr>
              <a:t>LUZ</a:t>
            </a:r>
          </a:p>
        </p:txBody>
      </p:sp>
      <p:sp>
        <p:nvSpPr>
          <p:cNvPr id="51" name="Retângulo de cantos arredondados 2">
            <a:extLst>
              <a:ext uri="{FF2B5EF4-FFF2-40B4-BE49-F238E27FC236}">
                <a16:creationId xmlns:a16="http://schemas.microsoft.com/office/drawing/2014/main" id="{8D2C9776-6448-F83A-999B-86554EC648E3}"/>
              </a:ext>
            </a:extLst>
          </p:cNvPr>
          <p:cNvSpPr/>
          <p:nvPr/>
        </p:nvSpPr>
        <p:spPr>
          <a:xfrm>
            <a:off x="475872" y="1143176"/>
            <a:ext cx="9569161" cy="442674"/>
          </a:xfrm>
          <a:prstGeom prst="roundRect">
            <a:avLst/>
          </a:prstGeom>
          <a:noFill/>
          <a:ln w="9525" cap="flat" cmpd="sng" algn="ctr">
            <a:noFill/>
            <a:prstDash val="solid"/>
          </a:ln>
          <a:effectLst/>
        </p:spPr>
        <p:txBody>
          <a:bodyPr wrap="square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i="0" u="none" strike="noStrike" kern="0" normalizeH="0" baseline="0" noProof="0" dirty="0">
                <a:ln w="0"/>
                <a:solidFill>
                  <a:sysClr val="windowText" lastClr="000000"/>
                </a:solidFill>
                <a:uLnTx/>
                <a:uFillTx/>
                <a:latin typeface="Nunito" pitchFamily="2" charset="0"/>
              </a:rPr>
              <a:t>Os Feixes Luminosos ou os Pincéis Luminosos podem ser classificados em: </a:t>
            </a:r>
          </a:p>
        </p:txBody>
      </p:sp>
      <p:sp>
        <p:nvSpPr>
          <p:cNvPr id="52" name="CaixaDeTexto 5">
            <a:extLst>
              <a:ext uri="{FF2B5EF4-FFF2-40B4-BE49-F238E27FC236}">
                <a16:creationId xmlns:a16="http://schemas.microsoft.com/office/drawing/2014/main" id="{D3627BC4-975A-B016-C238-720956784D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94431" y="4324002"/>
            <a:ext cx="1300162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pt-BR">
                <a:solidFill>
                  <a:srgbClr val="FF0000"/>
                </a:solidFill>
                <a:latin typeface="Arial" charset="0"/>
                <a:cs typeface="Arial" charset="0"/>
              </a:rPr>
              <a:t>Divergente</a:t>
            </a:r>
          </a:p>
        </p:txBody>
      </p:sp>
      <p:sp>
        <p:nvSpPr>
          <p:cNvPr id="53" name="CaixaDeTexto 6">
            <a:extLst>
              <a:ext uri="{FF2B5EF4-FFF2-40B4-BE49-F238E27FC236}">
                <a16:creationId xmlns:a16="http://schemas.microsoft.com/office/drawing/2014/main" id="{AE2211CB-F5C0-3CF3-44B0-09340B0AF2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27695" y="6278306"/>
            <a:ext cx="114617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pt-BR" dirty="0">
                <a:solidFill>
                  <a:srgbClr val="FF0000"/>
                </a:solidFill>
                <a:latin typeface="Arial" charset="0"/>
                <a:cs typeface="Arial" charset="0"/>
              </a:rPr>
              <a:t>Cilíndrico</a:t>
            </a:r>
          </a:p>
        </p:txBody>
      </p:sp>
      <p:grpSp>
        <p:nvGrpSpPr>
          <p:cNvPr id="54" name="Grupo 37">
            <a:extLst>
              <a:ext uri="{FF2B5EF4-FFF2-40B4-BE49-F238E27FC236}">
                <a16:creationId xmlns:a16="http://schemas.microsoft.com/office/drawing/2014/main" id="{7DC1A881-72F8-17CC-96A0-103BD7826AE3}"/>
              </a:ext>
            </a:extLst>
          </p:cNvPr>
          <p:cNvGrpSpPr>
            <a:grpSpLocks/>
          </p:cNvGrpSpPr>
          <p:nvPr/>
        </p:nvGrpSpPr>
        <p:grpSpPr bwMode="auto">
          <a:xfrm>
            <a:off x="2792268" y="2531714"/>
            <a:ext cx="2303463" cy="1439863"/>
            <a:chOff x="107504" y="4941168"/>
            <a:chExt cx="2304256" cy="1440160"/>
          </a:xfrm>
        </p:grpSpPr>
        <p:grpSp>
          <p:nvGrpSpPr>
            <p:cNvPr id="55" name="Grupo 10">
              <a:extLst>
                <a:ext uri="{FF2B5EF4-FFF2-40B4-BE49-F238E27FC236}">
                  <a16:creationId xmlns:a16="http://schemas.microsoft.com/office/drawing/2014/main" id="{21070799-5B31-B2C2-5402-DB2A0785044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3608" y="4941168"/>
              <a:ext cx="360040" cy="1440160"/>
              <a:chOff x="1043608" y="4941168"/>
              <a:chExt cx="360040" cy="1440160"/>
            </a:xfrm>
          </p:grpSpPr>
          <p:sp>
            <p:nvSpPr>
              <p:cNvPr id="4103" name="Elipse 4102">
                <a:extLst>
                  <a:ext uri="{FF2B5EF4-FFF2-40B4-BE49-F238E27FC236}">
                    <a16:creationId xmlns:a16="http://schemas.microsoft.com/office/drawing/2014/main" id="{84CD3417-B8B6-0E45-F5A9-BC3C03B85CBD}"/>
                  </a:ext>
                </a:extLst>
              </p:cNvPr>
              <p:cNvSpPr/>
              <p:nvPr/>
            </p:nvSpPr>
            <p:spPr>
              <a:xfrm>
                <a:off x="1042864" y="4941168"/>
                <a:ext cx="360486" cy="1440160"/>
              </a:xfrm>
              <a:prstGeom prst="ellipse">
                <a:avLst/>
              </a:prstGeom>
              <a:solidFill>
                <a:srgbClr val="4F81BD"/>
              </a:solidFill>
              <a:ln w="25400" cap="flat" cmpd="sng" algn="ctr">
                <a:solidFill>
                  <a:srgbClr val="4F81BD">
                    <a:shade val="50000"/>
                  </a:srgbClr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104" name="Retângulo 4103">
                <a:extLst>
                  <a:ext uri="{FF2B5EF4-FFF2-40B4-BE49-F238E27FC236}">
                    <a16:creationId xmlns:a16="http://schemas.microsoft.com/office/drawing/2014/main" id="{E5EB35C7-CB3C-3549-4F71-6B265D855DB0}"/>
                  </a:ext>
                </a:extLst>
              </p:cNvPr>
              <p:cNvSpPr/>
              <p:nvPr/>
            </p:nvSpPr>
            <p:spPr>
              <a:xfrm>
                <a:off x="1212784" y="4941168"/>
                <a:ext cx="46054" cy="1440160"/>
              </a:xfrm>
              <a:prstGeom prst="rect">
                <a:avLst/>
              </a:prstGeom>
              <a:solidFill>
                <a:srgbClr val="4F81BD">
                  <a:lumMod val="75000"/>
                </a:srgbClr>
              </a:solidFill>
              <a:ln w="25400" cap="flat" cmpd="sng" algn="ctr">
                <a:solidFill>
                  <a:srgbClr val="4F81BD">
                    <a:shade val="50000"/>
                  </a:srgbClr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cxnSp>
          <p:nvCxnSpPr>
            <p:cNvPr id="56" name="Conector de seta reta 15">
              <a:extLst>
                <a:ext uri="{FF2B5EF4-FFF2-40B4-BE49-F238E27FC236}">
                  <a16:creationId xmlns:a16="http://schemas.microsoft.com/office/drawing/2014/main" id="{68A622B8-1512-C6A8-8477-12BE213B380B}"/>
                </a:ext>
              </a:extLst>
            </p:cNvPr>
            <p:cNvCxnSpPr>
              <a:endCxn id="4104" idx="0"/>
            </p:cNvCxnSpPr>
            <p:nvPr/>
          </p:nvCxnSpPr>
          <p:spPr>
            <a:xfrm>
              <a:off x="107504" y="4941168"/>
              <a:ext cx="1129102" cy="0"/>
            </a:xfrm>
            <a:prstGeom prst="straightConnector1">
              <a:avLst/>
            </a:prstGeom>
            <a:noFill/>
            <a:ln w="9525" cap="flat" cmpd="sng" algn="ctr">
              <a:solidFill>
                <a:srgbClr val="C0504D">
                  <a:shade val="95000"/>
                  <a:satMod val="105000"/>
                </a:srgbClr>
              </a:solidFill>
              <a:prstDash val="solid"/>
              <a:tailEnd type="arrow"/>
            </a:ln>
            <a:effectLst/>
          </p:spPr>
        </p:cxnSp>
        <p:cxnSp>
          <p:nvCxnSpPr>
            <p:cNvPr id="57" name="Conector de seta reta 16">
              <a:extLst>
                <a:ext uri="{FF2B5EF4-FFF2-40B4-BE49-F238E27FC236}">
                  <a16:creationId xmlns:a16="http://schemas.microsoft.com/office/drawing/2014/main" id="{16F2D7E5-5131-17BF-78D7-FC39DB78EF00}"/>
                </a:ext>
              </a:extLst>
            </p:cNvPr>
            <p:cNvCxnSpPr/>
            <p:nvPr/>
          </p:nvCxnSpPr>
          <p:spPr>
            <a:xfrm>
              <a:off x="129737" y="5662042"/>
              <a:ext cx="1130689" cy="0"/>
            </a:xfrm>
            <a:prstGeom prst="straightConnector1">
              <a:avLst/>
            </a:prstGeom>
            <a:noFill/>
            <a:ln w="9525" cap="flat" cmpd="sng" algn="ctr">
              <a:solidFill>
                <a:srgbClr val="C0504D">
                  <a:shade val="95000"/>
                  <a:satMod val="105000"/>
                </a:srgbClr>
              </a:solidFill>
              <a:prstDash val="solid"/>
              <a:tailEnd type="arrow"/>
            </a:ln>
            <a:effectLst/>
          </p:spPr>
        </p:cxnSp>
        <p:cxnSp>
          <p:nvCxnSpPr>
            <p:cNvPr id="61" name="Conector de seta reta 17">
              <a:extLst>
                <a:ext uri="{FF2B5EF4-FFF2-40B4-BE49-F238E27FC236}">
                  <a16:creationId xmlns:a16="http://schemas.microsoft.com/office/drawing/2014/main" id="{D01D45EF-0FAA-8082-8896-CDD5219A278E}"/>
                </a:ext>
              </a:extLst>
            </p:cNvPr>
            <p:cNvCxnSpPr/>
            <p:nvPr/>
          </p:nvCxnSpPr>
          <p:spPr>
            <a:xfrm>
              <a:off x="107504" y="6381328"/>
              <a:ext cx="1129102" cy="0"/>
            </a:xfrm>
            <a:prstGeom prst="straightConnector1">
              <a:avLst/>
            </a:prstGeom>
            <a:noFill/>
            <a:ln w="9525" cap="flat" cmpd="sng" algn="ctr">
              <a:solidFill>
                <a:srgbClr val="C0504D">
                  <a:shade val="95000"/>
                  <a:satMod val="105000"/>
                </a:srgbClr>
              </a:solidFill>
              <a:prstDash val="solid"/>
              <a:tailEnd type="arrow"/>
            </a:ln>
            <a:effectLst/>
          </p:spPr>
        </p:cxnSp>
        <p:cxnSp>
          <p:nvCxnSpPr>
            <p:cNvPr id="62" name="Conector de seta reta 18">
              <a:extLst>
                <a:ext uri="{FF2B5EF4-FFF2-40B4-BE49-F238E27FC236}">
                  <a16:creationId xmlns:a16="http://schemas.microsoft.com/office/drawing/2014/main" id="{2D46D148-3D4A-2AAB-108A-466F09FD64E4}"/>
                </a:ext>
              </a:extLst>
            </p:cNvPr>
            <p:cNvCxnSpPr/>
            <p:nvPr/>
          </p:nvCxnSpPr>
          <p:spPr>
            <a:xfrm>
              <a:off x="107504" y="6020891"/>
              <a:ext cx="1129102" cy="0"/>
            </a:xfrm>
            <a:prstGeom prst="straightConnector1">
              <a:avLst/>
            </a:prstGeom>
            <a:noFill/>
            <a:ln w="9525" cap="flat" cmpd="sng" algn="ctr">
              <a:solidFill>
                <a:srgbClr val="C0504D">
                  <a:shade val="95000"/>
                  <a:satMod val="105000"/>
                </a:srgbClr>
              </a:solidFill>
              <a:prstDash val="solid"/>
              <a:tailEnd type="arrow"/>
            </a:ln>
            <a:effectLst/>
          </p:spPr>
        </p:cxnSp>
        <p:cxnSp>
          <p:nvCxnSpPr>
            <p:cNvPr id="4096" name="Conector de seta reta 19">
              <a:extLst>
                <a:ext uri="{FF2B5EF4-FFF2-40B4-BE49-F238E27FC236}">
                  <a16:creationId xmlns:a16="http://schemas.microsoft.com/office/drawing/2014/main" id="{21FBCA12-5815-F257-44AE-A0185E447074}"/>
                </a:ext>
              </a:extLst>
            </p:cNvPr>
            <p:cNvCxnSpPr/>
            <p:nvPr/>
          </p:nvCxnSpPr>
          <p:spPr>
            <a:xfrm>
              <a:off x="107504" y="5301605"/>
              <a:ext cx="1129102" cy="0"/>
            </a:xfrm>
            <a:prstGeom prst="straightConnector1">
              <a:avLst/>
            </a:prstGeom>
            <a:noFill/>
            <a:ln w="9525" cap="flat" cmpd="sng" algn="ctr">
              <a:solidFill>
                <a:srgbClr val="C0504D">
                  <a:shade val="95000"/>
                  <a:satMod val="105000"/>
                </a:srgbClr>
              </a:solidFill>
              <a:prstDash val="solid"/>
              <a:tailEnd type="arrow"/>
            </a:ln>
            <a:effectLst/>
          </p:spPr>
        </p:cxnSp>
        <p:cxnSp>
          <p:nvCxnSpPr>
            <p:cNvPr id="4097" name="Conector de seta reta 20">
              <a:extLst>
                <a:ext uri="{FF2B5EF4-FFF2-40B4-BE49-F238E27FC236}">
                  <a16:creationId xmlns:a16="http://schemas.microsoft.com/office/drawing/2014/main" id="{B4C6E1E0-24BF-5F0E-71EE-05CB33935546}"/>
                </a:ext>
              </a:extLst>
            </p:cNvPr>
            <p:cNvCxnSpPr/>
            <p:nvPr/>
          </p:nvCxnSpPr>
          <p:spPr>
            <a:xfrm>
              <a:off x="1211197" y="4941168"/>
              <a:ext cx="1200563" cy="720874"/>
            </a:xfrm>
            <a:prstGeom prst="straightConnector1">
              <a:avLst/>
            </a:prstGeom>
            <a:noFill/>
            <a:ln w="9525" cap="flat" cmpd="sng" algn="ctr">
              <a:solidFill>
                <a:srgbClr val="C0504D">
                  <a:shade val="95000"/>
                  <a:satMod val="105000"/>
                </a:srgbClr>
              </a:solidFill>
              <a:prstDash val="solid"/>
              <a:tailEnd type="arrow"/>
            </a:ln>
            <a:effectLst/>
          </p:spPr>
        </p:cxnSp>
        <p:cxnSp>
          <p:nvCxnSpPr>
            <p:cNvPr id="4098" name="Conector de seta reta 22">
              <a:extLst>
                <a:ext uri="{FF2B5EF4-FFF2-40B4-BE49-F238E27FC236}">
                  <a16:creationId xmlns:a16="http://schemas.microsoft.com/office/drawing/2014/main" id="{29B3D6BB-ABB8-2894-F495-F7450FCAC563}"/>
                </a:ext>
              </a:extLst>
            </p:cNvPr>
            <p:cNvCxnSpPr/>
            <p:nvPr/>
          </p:nvCxnSpPr>
          <p:spPr>
            <a:xfrm flipV="1">
              <a:off x="1282658" y="5662042"/>
              <a:ext cx="1129102" cy="719286"/>
            </a:xfrm>
            <a:prstGeom prst="straightConnector1">
              <a:avLst/>
            </a:prstGeom>
            <a:noFill/>
            <a:ln w="9525" cap="flat" cmpd="sng" algn="ctr">
              <a:solidFill>
                <a:srgbClr val="C0504D">
                  <a:shade val="95000"/>
                  <a:satMod val="105000"/>
                </a:srgbClr>
              </a:solidFill>
              <a:prstDash val="solid"/>
              <a:tailEnd type="arrow"/>
            </a:ln>
            <a:effectLst/>
          </p:spPr>
        </p:cxnSp>
        <p:cxnSp>
          <p:nvCxnSpPr>
            <p:cNvPr id="4099" name="Conector reto 4098">
              <a:extLst>
                <a:ext uri="{FF2B5EF4-FFF2-40B4-BE49-F238E27FC236}">
                  <a16:creationId xmlns:a16="http://schemas.microsoft.com/office/drawing/2014/main" id="{5CB2D59C-943C-81A3-8E27-EF67AEA6D1D9}"/>
                </a:ext>
              </a:extLst>
            </p:cNvPr>
            <p:cNvCxnSpPr>
              <a:stCxn id="4104" idx="1"/>
            </p:cNvCxnSpPr>
            <p:nvPr/>
          </p:nvCxnSpPr>
          <p:spPr>
            <a:xfrm>
              <a:off x="1214373" y="5662042"/>
              <a:ext cx="1125924" cy="0"/>
            </a:xfrm>
            <a:prstGeom prst="line">
              <a:avLst/>
            </a:prstGeom>
            <a:noFill/>
            <a:ln w="9525" cap="flat" cmpd="sng" algn="ctr">
              <a:solidFill>
                <a:srgbClr val="C0504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4100" name="Conector reto 4099">
              <a:extLst>
                <a:ext uri="{FF2B5EF4-FFF2-40B4-BE49-F238E27FC236}">
                  <a16:creationId xmlns:a16="http://schemas.microsoft.com/office/drawing/2014/main" id="{CC717910-EAD7-0E75-E11D-AA0E03EEF80B}"/>
                </a:ext>
              </a:extLst>
            </p:cNvPr>
            <p:cNvCxnSpPr/>
            <p:nvPr/>
          </p:nvCxnSpPr>
          <p:spPr>
            <a:xfrm flipV="1">
              <a:off x="1187376" y="5662042"/>
              <a:ext cx="1152922" cy="358849"/>
            </a:xfrm>
            <a:prstGeom prst="line">
              <a:avLst/>
            </a:prstGeom>
            <a:noFill/>
            <a:ln w="9525" cap="flat" cmpd="sng" algn="ctr">
              <a:solidFill>
                <a:srgbClr val="C0504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4101" name="Conector reto 4100">
              <a:extLst>
                <a:ext uri="{FF2B5EF4-FFF2-40B4-BE49-F238E27FC236}">
                  <a16:creationId xmlns:a16="http://schemas.microsoft.com/office/drawing/2014/main" id="{74B2D586-026D-7BCD-2A85-F03ECD624798}"/>
                </a:ext>
              </a:extLst>
            </p:cNvPr>
            <p:cNvCxnSpPr/>
            <p:nvPr/>
          </p:nvCxnSpPr>
          <p:spPr>
            <a:xfrm>
              <a:off x="1187376" y="5301605"/>
              <a:ext cx="1224384" cy="360436"/>
            </a:xfrm>
            <a:prstGeom prst="line">
              <a:avLst/>
            </a:prstGeom>
            <a:noFill/>
            <a:ln w="9525" cap="flat" cmpd="sng" algn="ctr">
              <a:solidFill>
                <a:srgbClr val="C0504D">
                  <a:shade val="95000"/>
                  <a:satMod val="105000"/>
                </a:srgbClr>
              </a:solidFill>
              <a:prstDash val="solid"/>
            </a:ln>
            <a:effectLst/>
          </p:spPr>
        </p:cxnSp>
      </p:grpSp>
      <p:sp>
        <p:nvSpPr>
          <p:cNvPr id="4105" name="CaixaDeTexto 38">
            <a:extLst>
              <a:ext uri="{FF2B5EF4-FFF2-40B4-BE49-F238E27FC236}">
                <a16:creationId xmlns:a16="http://schemas.microsoft.com/office/drawing/2014/main" id="{00BD0677-EE76-A805-4DAA-ED677C5E99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36731" y="4403377"/>
            <a:ext cx="150495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pt-BR">
                <a:solidFill>
                  <a:srgbClr val="FF0000"/>
                </a:solidFill>
                <a:latin typeface="Arial" charset="0"/>
                <a:cs typeface="Arial" charset="0"/>
              </a:rPr>
              <a:t>Convergente</a:t>
            </a:r>
          </a:p>
        </p:txBody>
      </p:sp>
      <p:grpSp>
        <p:nvGrpSpPr>
          <p:cNvPr id="4136" name="Agrupar 4135">
            <a:extLst>
              <a:ext uri="{FF2B5EF4-FFF2-40B4-BE49-F238E27FC236}">
                <a16:creationId xmlns:a16="http://schemas.microsoft.com/office/drawing/2014/main" id="{671542F8-867E-5766-C270-8492D37443B7}"/>
              </a:ext>
            </a:extLst>
          </p:cNvPr>
          <p:cNvGrpSpPr/>
          <p:nvPr/>
        </p:nvGrpSpPr>
        <p:grpSpPr>
          <a:xfrm rot="18095984">
            <a:off x="4965253" y="4723145"/>
            <a:ext cx="1468438" cy="1214438"/>
            <a:chOff x="8741641" y="4989254"/>
            <a:chExt cx="1468438" cy="1214438"/>
          </a:xfrm>
        </p:grpSpPr>
        <p:cxnSp>
          <p:nvCxnSpPr>
            <p:cNvPr id="4108" name="Conector de seta reta 47">
              <a:extLst>
                <a:ext uri="{FF2B5EF4-FFF2-40B4-BE49-F238E27FC236}">
                  <a16:creationId xmlns:a16="http://schemas.microsoft.com/office/drawing/2014/main" id="{79A20D7B-7D72-2DF9-E6BD-2523C17FCEEF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9102004" y="4989254"/>
              <a:ext cx="1108075" cy="679450"/>
            </a:xfrm>
            <a:prstGeom prst="straightConnector1">
              <a:avLst/>
            </a:prstGeom>
            <a:noFill/>
            <a:ln w="9525" cap="flat" cmpd="sng" algn="ctr">
              <a:solidFill>
                <a:srgbClr val="C0504D">
                  <a:shade val="95000"/>
                  <a:satMod val="105000"/>
                </a:srgbClr>
              </a:solidFill>
              <a:prstDash val="solid"/>
              <a:tailEnd type="arrow"/>
            </a:ln>
            <a:effectLst/>
          </p:spPr>
        </p:cxnSp>
        <p:cxnSp>
          <p:nvCxnSpPr>
            <p:cNvPr id="4109" name="Conector de seta reta 48">
              <a:extLst>
                <a:ext uri="{FF2B5EF4-FFF2-40B4-BE49-F238E27FC236}">
                  <a16:creationId xmlns:a16="http://schemas.microsoft.com/office/drawing/2014/main" id="{83454932-45F8-4EF5-231F-9090510DD201}"/>
                </a:ext>
              </a:extLst>
            </p:cNvPr>
            <p:cNvCxnSpPr/>
            <p:nvPr/>
          </p:nvCxnSpPr>
          <p:spPr bwMode="auto">
            <a:xfrm>
              <a:off x="8741641" y="5524242"/>
              <a:ext cx="1108075" cy="679450"/>
            </a:xfrm>
            <a:prstGeom prst="straightConnector1">
              <a:avLst/>
            </a:prstGeom>
            <a:noFill/>
            <a:ln w="9525" cap="flat" cmpd="sng" algn="ctr">
              <a:solidFill>
                <a:srgbClr val="C0504D">
                  <a:shade val="95000"/>
                  <a:satMod val="105000"/>
                </a:srgbClr>
              </a:solidFill>
              <a:prstDash val="solid"/>
              <a:tailEnd type="arrow"/>
            </a:ln>
            <a:effectLst/>
          </p:spPr>
        </p:cxnSp>
        <p:cxnSp>
          <p:nvCxnSpPr>
            <p:cNvPr id="4110" name="Conector de seta reta 49">
              <a:extLst>
                <a:ext uri="{FF2B5EF4-FFF2-40B4-BE49-F238E27FC236}">
                  <a16:creationId xmlns:a16="http://schemas.microsoft.com/office/drawing/2014/main" id="{8E098698-B8C6-5364-E4F0-D53C13B0B8F2}"/>
                </a:ext>
              </a:extLst>
            </p:cNvPr>
            <p:cNvCxnSpPr/>
            <p:nvPr/>
          </p:nvCxnSpPr>
          <p:spPr bwMode="auto">
            <a:xfrm>
              <a:off x="8841654" y="5349617"/>
              <a:ext cx="1108075" cy="679450"/>
            </a:xfrm>
            <a:prstGeom prst="straightConnector1">
              <a:avLst/>
            </a:prstGeom>
            <a:noFill/>
            <a:ln w="9525" cap="flat" cmpd="sng" algn="ctr">
              <a:solidFill>
                <a:srgbClr val="C0504D">
                  <a:shade val="95000"/>
                  <a:satMod val="105000"/>
                </a:srgbClr>
              </a:solidFill>
              <a:prstDash val="solid"/>
              <a:tailEnd type="arrow"/>
            </a:ln>
            <a:effectLst/>
          </p:spPr>
        </p:cxnSp>
        <p:cxnSp>
          <p:nvCxnSpPr>
            <p:cNvPr id="4111" name="Conector de seta reta 50">
              <a:extLst>
                <a:ext uri="{FF2B5EF4-FFF2-40B4-BE49-F238E27FC236}">
                  <a16:creationId xmlns:a16="http://schemas.microsoft.com/office/drawing/2014/main" id="{432145A3-4DAA-6C24-788B-B1B632671893}"/>
                </a:ext>
              </a:extLst>
            </p:cNvPr>
            <p:cNvCxnSpPr/>
            <p:nvPr/>
          </p:nvCxnSpPr>
          <p:spPr bwMode="auto">
            <a:xfrm>
              <a:off x="8986116" y="5133717"/>
              <a:ext cx="1108075" cy="677862"/>
            </a:xfrm>
            <a:prstGeom prst="straightConnector1">
              <a:avLst/>
            </a:prstGeom>
            <a:noFill/>
            <a:ln w="9525" cap="flat" cmpd="sng" algn="ctr">
              <a:solidFill>
                <a:srgbClr val="C0504D">
                  <a:shade val="95000"/>
                  <a:satMod val="105000"/>
                </a:srgbClr>
              </a:solidFill>
              <a:prstDash val="solid"/>
              <a:tailEnd type="arrow"/>
            </a:ln>
            <a:effectLst/>
          </p:spPr>
        </p:cxnSp>
      </p:grpSp>
      <p:cxnSp>
        <p:nvCxnSpPr>
          <p:cNvPr id="4131" name="Conector de seta reta 83">
            <a:extLst>
              <a:ext uri="{FF2B5EF4-FFF2-40B4-BE49-F238E27FC236}">
                <a16:creationId xmlns:a16="http://schemas.microsoft.com/office/drawing/2014/main" id="{B343D279-A650-88AA-9766-15945E58B88C}"/>
              </a:ext>
            </a:extLst>
          </p:cNvPr>
          <p:cNvCxnSpPr/>
          <p:nvPr/>
        </p:nvCxnSpPr>
        <p:spPr>
          <a:xfrm flipV="1">
            <a:off x="8264381" y="1955452"/>
            <a:ext cx="1296987" cy="287337"/>
          </a:xfrm>
          <a:prstGeom prst="straightConnector1">
            <a:avLst/>
          </a:prstGeom>
          <a:noFill/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  <a:tailEnd type="arrow"/>
          </a:ln>
          <a:effectLst/>
        </p:spPr>
      </p:cxnSp>
      <p:cxnSp>
        <p:nvCxnSpPr>
          <p:cNvPr id="4132" name="Conector de seta reta 85">
            <a:extLst>
              <a:ext uri="{FF2B5EF4-FFF2-40B4-BE49-F238E27FC236}">
                <a16:creationId xmlns:a16="http://schemas.microsoft.com/office/drawing/2014/main" id="{061621B2-3C41-30E4-9AD9-7133AE9ADBB9}"/>
              </a:ext>
            </a:extLst>
          </p:cNvPr>
          <p:cNvCxnSpPr/>
          <p:nvPr/>
        </p:nvCxnSpPr>
        <p:spPr>
          <a:xfrm flipV="1">
            <a:off x="8408843" y="2315814"/>
            <a:ext cx="1287463" cy="142875"/>
          </a:xfrm>
          <a:prstGeom prst="straightConnector1">
            <a:avLst/>
          </a:prstGeom>
          <a:noFill/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  <a:tailEnd type="arrow"/>
          </a:ln>
          <a:effectLst/>
        </p:spPr>
      </p:cxnSp>
      <p:cxnSp>
        <p:nvCxnSpPr>
          <p:cNvPr id="4133" name="Conector de seta reta 87">
            <a:extLst>
              <a:ext uri="{FF2B5EF4-FFF2-40B4-BE49-F238E27FC236}">
                <a16:creationId xmlns:a16="http://schemas.microsoft.com/office/drawing/2014/main" id="{E190C778-516A-3371-BF80-93A859435ED2}"/>
              </a:ext>
            </a:extLst>
          </p:cNvPr>
          <p:cNvCxnSpPr/>
          <p:nvPr/>
        </p:nvCxnSpPr>
        <p:spPr>
          <a:xfrm>
            <a:off x="8408843" y="2674589"/>
            <a:ext cx="1295400" cy="0"/>
          </a:xfrm>
          <a:prstGeom prst="straightConnector1">
            <a:avLst/>
          </a:prstGeom>
          <a:noFill/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  <a:tailEnd type="arrow"/>
          </a:ln>
          <a:effectLst/>
        </p:spPr>
      </p:cxnSp>
      <p:cxnSp>
        <p:nvCxnSpPr>
          <p:cNvPr id="4134" name="Conector de seta reta 89">
            <a:extLst>
              <a:ext uri="{FF2B5EF4-FFF2-40B4-BE49-F238E27FC236}">
                <a16:creationId xmlns:a16="http://schemas.microsoft.com/office/drawing/2014/main" id="{F7B636B3-F4AE-3C63-33EA-74080E432BBE}"/>
              </a:ext>
            </a:extLst>
          </p:cNvPr>
          <p:cNvCxnSpPr/>
          <p:nvPr/>
        </p:nvCxnSpPr>
        <p:spPr>
          <a:xfrm>
            <a:off x="8337406" y="2819052"/>
            <a:ext cx="1295400" cy="215900"/>
          </a:xfrm>
          <a:prstGeom prst="straightConnector1">
            <a:avLst/>
          </a:prstGeom>
          <a:noFill/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  <a:tailEnd type="arrow"/>
          </a:ln>
          <a:effectLst/>
        </p:spPr>
      </p:cxnSp>
      <p:pic>
        <p:nvPicPr>
          <p:cNvPr id="5122" name="Picture 2" descr="MR Products stage led rgb spot Sticker">
            <a:extLst>
              <a:ext uri="{FF2B5EF4-FFF2-40B4-BE49-F238E27FC236}">
                <a16:creationId xmlns:a16="http://schemas.microsoft.com/office/drawing/2014/main" id="{D0A03953-4A50-88E0-DDBF-23D4581B8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1673" y="5027493"/>
            <a:ext cx="1390354" cy="1711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Driving Red Light Sticker by Provinzial">
            <a:extLst>
              <a:ext uri="{FF2B5EF4-FFF2-40B4-BE49-F238E27FC236}">
                <a16:creationId xmlns:a16="http://schemas.microsoft.com/office/drawing/2014/main" id="{1AFD265F-8AD2-556E-2AA0-2999A3BE83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9132" y="1657359"/>
            <a:ext cx="1325461" cy="2790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" name="Conector reto 1">
            <a:extLst>
              <a:ext uri="{FF2B5EF4-FFF2-40B4-BE49-F238E27FC236}">
                <a16:creationId xmlns:a16="http://schemas.microsoft.com/office/drawing/2014/main" id="{852FBD77-55BA-6FF6-FEC8-6B2AD501407C}"/>
              </a:ext>
            </a:extLst>
          </p:cNvPr>
          <p:cNvCxnSpPr/>
          <p:nvPr/>
        </p:nvCxnSpPr>
        <p:spPr>
          <a:xfrm>
            <a:off x="193964" y="1014036"/>
            <a:ext cx="11499273" cy="0"/>
          </a:xfrm>
          <a:prstGeom prst="line">
            <a:avLst/>
          </a:prstGeom>
          <a:ln w="28575">
            <a:solidFill>
              <a:srgbClr val="0A980A"/>
            </a:solidFill>
          </a:ln>
          <a:effectLst>
            <a:glow rad="1397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619444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ixaDeTexto 7">
            <a:extLst>
              <a:ext uri="{FF2B5EF4-FFF2-40B4-BE49-F238E27FC236}">
                <a16:creationId xmlns:a16="http://schemas.microsoft.com/office/drawing/2014/main" id="{5DA7E2B2-8466-5FF6-46DA-AC4F9FCE7CDE}"/>
              </a:ext>
            </a:extLst>
          </p:cNvPr>
          <p:cNvSpPr txBox="1"/>
          <p:nvPr/>
        </p:nvSpPr>
        <p:spPr>
          <a:xfrm>
            <a:off x="289601" y="477820"/>
            <a:ext cx="109562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atin typeface="Nunito ExtraBold" pitchFamily="2" charset="0"/>
              </a:rPr>
              <a:t>Fontes de luz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FCAE57AC-9E2C-285E-5234-2C64FC09730C}"/>
              </a:ext>
            </a:extLst>
          </p:cNvPr>
          <p:cNvSpPr txBox="1"/>
          <p:nvPr/>
        </p:nvSpPr>
        <p:spPr>
          <a:xfrm>
            <a:off x="289601" y="1554126"/>
            <a:ext cx="10238509" cy="888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lang="pt-BR" b="1" dirty="0">
                <a:latin typeface="Nunito" pitchFamily="2" charset="0"/>
              </a:rPr>
              <a:t>Fontes de luz  </a:t>
            </a:r>
            <a:r>
              <a:rPr lang="pt-BR" dirty="0">
                <a:latin typeface="Nunito" pitchFamily="2" charset="0"/>
              </a:rPr>
              <a:t>são corpos capazes de emitir luz, seja dela própria ou refletida e podem ser classificadas em: 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56A59570-A90E-627A-59F2-086D769F916D}"/>
              </a:ext>
            </a:extLst>
          </p:cNvPr>
          <p:cNvSpPr txBox="1"/>
          <p:nvPr/>
        </p:nvSpPr>
        <p:spPr>
          <a:xfrm>
            <a:off x="289601" y="2588236"/>
            <a:ext cx="10764982" cy="17197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lang="pt-BR" b="1" dirty="0">
                <a:latin typeface="Nunito" pitchFamily="2" charset="0"/>
              </a:rPr>
              <a:t>Fontes de luz primária (luminosas) </a:t>
            </a:r>
            <a:r>
              <a:rPr lang="pt-BR" dirty="0">
                <a:latin typeface="Nunito" pitchFamily="2" charset="0"/>
              </a:rPr>
              <a:t>são fontes que emitem luz própria.   </a:t>
            </a:r>
            <a:r>
              <a:rPr lang="pt-BR" b="1" i="1" dirty="0">
                <a:latin typeface="Nunito" pitchFamily="2" charset="0"/>
              </a:rPr>
              <a:t>Incandescentes</a:t>
            </a:r>
            <a:r>
              <a:rPr lang="pt-BR" dirty="0">
                <a:latin typeface="Nunito" pitchFamily="2" charset="0"/>
              </a:rPr>
              <a:t>: quando emitem luz a altas temperaturas. </a:t>
            </a:r>
          </a:p>
          <a:p>
            <a:pPr algn="just">
              <a:lnSpc>
                <a:spcPct val="150000"/>
              </a:lnSpc>
              <a:defRPr/>
            </a:pPr>
            <a:br>
              <a:rPr lang="pt-BR" dirty="0">
                <a:latin typeface="Nunito" pitchFamily="2" charset="0"/>
              </a:rPr>
            </a:br>
            <a:r>
              <a:rPr lang="pt-BR" dirty="0">
                <a:latin typeface="Nunito" pitchFamily="2" charset="0"/>
              </a:rPr>
              <a:t>Ex.: O Sol, a chama de uma vela e as lâmpadas de filamento</a:t>
            </a:r>
          </a:p>
        </p:txBody>
      </p:sp>
      <p:cxnSp>
        <p:nvCxnSpPr>
          <p:cNvPr id="2" name="Conector reto 1">
            <a:extLst>
              <a:ext uri="{FF2B5EF4-FFF2-40B4-BE49-F238E27FC236}">
                <a16:creationId xmlns:a16="http://schemas.microsoft.com/office/drawing/2014/main" id="{0CD2158D-2CCB-AF03-8A3E-65763796B968}"/>
              </a:ext>
            </a:extLst>
          </p:cNvPr>
          <p:cNvCxnSpPr/>
          <p:nvPr/>
        </p:nvCxnSpPr>
        <p:spPr>
          <a:xfrm>
            <a:off x="193964" y="1208000"/>
            <a:ext cx="11499273" cy="0"/>
          </a:xfrm>
          <a:prstGeom prst="line">
            <a:avLst/>
          </a:prstGeom>
          <a:ln w="28575">
            <a:solidFill>
              <a:srgbClr val="0A980A"/>
            </a:solidFill>
          </a:ln>
          <a:effectLst>
            <a:glow rad="1397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0407715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ixaDeTexto 7">
            <a:extLst>
              <a:ext uri="{FF2B5EF4-FFF2-40B4-BE49-F238E27FC236}">
                <a16:creationId xmlns:a16="http://schemas.microsoft.com/office/drawing/2014/main" id="{5DA7E2B2-8466-5FF6-46DA-AC4F9FCE7CDE}"/>
              </a:ext>
            </a:extLst>
          </p:cNvPr>
          <p:cNvSpPr txBox="1"/>
          <p:nvPr/>
        </p:nvSpPr>
        <p:spPr>
          <a:xfrm>
            <a:off x="193964" y="429261"/>
            <a:ext cx="109562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atin typeface="Nunito ExtraBold" pitchFamily="2" charset="0"/>
              </a:rPr>
              <a:t>Fontes de luz</a:t>
            </a:r>
          </a:p>
        </p:txBody>
      </p:sp>
      <p:pic>
        <p:nvPicPr>
          <p:cNvPr id="6146" name="Picture 2" descr="Fotos grátis de Lâmpada">
            <a:extLst>
              <a:ext uri="{FF2B5EF4-FFF2-40B4-BE49-F238E27FC236}">
                <a16:creationId xmlns:a16="http://schemas.microsoft.com/office/drawing/2014/main" id="{542A29D5-000F-611B-ECB7-4A10F938A2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4073" y="2209432"/>
            <a:ext cx="3699164" cy="2439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Fotos grátis de Pulseira">
            <a:extLst>
              <a:ext uri="{FF2B5EF4-FFF2-40B4-BE49-F238E27FC236}">
                <a16:creationId xmlns:a16="http://schemas.microsoft.com/office/drawing/2014/main" id="{0FCD72C3-2091-6093-9EB3-F1D0C68DEC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07" b="19209"/>
          <a:stretch/>
        </p:blipFill>
        <p:spPr bwMode="auto">
          <a:xfrm>
            <a:off x="3365549" y="2209423"/>
            <a:ext cx="4446443" cy="2439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Fotos grátis de Lâmpada que poupa energia">
            <a:extLst>
              <a:ext uri="{FF2B5EF4-FFF2-40B4-BE49-F238E27FC236}">
                <a16:creationId xmlns:a16="http://schemas.microsoft.com/office/drawing/2014/main" id="{AC8CFBDE-6D80-929B-8805-BA4D9F3C8C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290"/>
          <a:stretch/>
        </p:blipFill>
        <p:spPr bwMode="auto">
          <a:xfrm>
            <a:off x="193964" y="2209430"/>
            <a:ext cx="2989504" cy="2439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ixaDeTexto 11">
            <a:extLst>
              <a:ext uri="{FF2B5EF4-FFF2-40B4-BE49-F238E27FC236}">
                <a16:creationId xmlns:a16="http://schemas.microsoft.com/office/drawing/2014/main" id="{AE8D151C-306D-0242-DCF6-509303D74A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2012" y="4977801"/>
            <a:ext cx="290353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BR" dirty="0">
                <a:solidFill>
                  <a:srgbClr val="0070C0"/>
                </a:solidFill>
                <a:latin typeface="Nunito" pitchFamily="2" charset="0"/>
              </a:rPr>
              <a:t>Fonte de luz fluorescente </a:t>
            </a:r>
          </a:p>
        </p:txBody>
      </p:sp>
      <p:sp>
        <p:nvSpPr>
          <p:cNvPr id="4" name="CaixaDeTexto 14">
            <a:extLst>
              <a:ext uri="{FF2B5EF4-FFF2-40B4-BE49-F238E27FC236}">
                <a16:creationId xmlns:a16="http://schemas.microsoft.com/office/drawing/2014/main" id="{C8CA1B07-6CDE-1343-FD5C-6076FB3311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17044" y="4977801"/>
            <a:ext cx="292099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pt-BR" dirty="0">
                <a:solidFill>
                  <a:srgbClr val="0070C0"/>
                </a:solidFill>
                <a:latin typeface="Nunito" pitchFamily="2" charset="0"/>
              </a:rPr>
              <a:t>Fonte de luz fosforescente</a:t>
            </a:r>
          </a:p>
        </p:txBody>
      </p:sp>
      <p:sp>
        <p:nvSpPr>
          <p:cNvPr id="5" name="CaixaDeTexto 16">
            <a:extLst>
              <a:ext uri="{FF2B5EF4-FFF2-40B4-BE49-F238E27FC236}">
                <a16:creationId xmlns:a16="http://schemas.microsoft.com/office/drawing/2014/main" id="{EF14E1F1-3868-0374-1767-C86ABB0D61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89530" y="4977801"/>
            <a:ext cx="299633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pt-BR" dirty="0">
                <a:solidFill>
                  <a:srgbClr val="0070C0"/>
                </a:solidFill>
                <a:latin typeface="Nunito" pitchFamily="2" charset="0"/>
              </a:rPr>
              <a:t>Fonte de luz incandescente</a:t>
            </a:r>
          </a:p>
        </p:txBody>
      </p:sp>
      <p:cxnSp>
        <p:nvCxnSpPr>
          <p:cNvPr id="6" name="Conector reto 5">
            <a:extLst>
              <a:ext uri="{FF2B5EF4-FFF2-40B4-BE49-F238E27FC236}">
                <a16:creationId xmlns:a16="http://schemas.microsoft.com/office/drawing/2014/main" id="{CB5D6289-32E2-6E18-3ACA-1BBF04C6BD17}"/>
              </a:ext>
            </a:extLst>
          </p:cNvPr>
          <p:cNvCxnSpPr/>
          <p:nvPr/>
        </p:nvCxnSpPr>
        <p:spPr>
          <a:xfrm>
            <a:off x="193964" y="1014036"/>
            <a:ext cx="11499273" cy="0"/>
          </a:xfrm>
          <a:prstGeom prst="line">
            <a:avLst/>
          </a:prstGeom>
          <a:ln w="28575">
            <a:solidFill>
              <a:srgbClr val="0A980A"/>
            </a:solidFill>
          </a:ln>
          <a:effectLst>
            <a:glow rad="1397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8205274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1162</TotalTime>
  <Words>1005</Words>
  <Application>Microsoft Office PowerPoint</Application>
  <PresentationFormat>Widescreen</PresentationFormat>
  <Paragraphs>95</Paragraphs>
  <Slides>16</Slides>
  <Notes>0</Notes>
  <HiddenSlides>0</HiddenSlides>
  <MMClips>0</MMClips>
  <ScaleCrop>false</ScaleCrop>
  <HeadingPairs>
    <vt:vector size="8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Servidores OLE inseridos</vt:lpstr>
      </vt:variant>
      <vt:variant>
        <vt:i4>2</vt:i4>
      </vt:variant>
      <vt:variant>
        <vt:lpstr>Títulos de slides</vt:lpstr>
      </vt:variant>
      <vt:variant>
        <vt:i4>16</vt:i4>
      </vt:variant>
    </vt:vector>
  </HeadingPairs>
  <TitlesOfParts>
    <vt:vector size="26" baseType="lpstr">
      <vt:lpstr>Calibri Light</vt:lpstr>
      <vt:lpstr>Calibri</vt:lpstr>
      <vt:lpstr>Nunito ExtraBold</vt:lpstr>
      <vt:lpstr>Times New Roman</vt:lpstr>
      <vt:lpstr>Nunito</vt:lpstr>
      <vt:lpstr>Arial</vt:lpstr>
      <vt:lpstr>Verdana</vt:lpstr>
      <vt:lpstr>Tema do Office</vt:lpstr>
      <vt:lpstr>Equation</vt:lpstr>
      <vt:lpstr>Equação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joao helio</dc:creator>
  <cp:lastModifiedBy>joao helio</cp:lastModifiedBy>
  <cp:revision>75</cp:revision>
  <dcterms:created xsi:type="dcterms:W3CDTF">2022-07-18T12:13:22Z</dcterms:created>
  <dcterms:modified xsi:type="dcterms:W3CDTF">2022-11-25T18:25:31Z</dcterms:modified>
</cp:coreProperties>
</file>